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68" r:id="rId3"/>
    <p:sldId id="257" r:id="rId4"/>
    <p:sldId id="267" r:id="rId5"/>
    <p:sldId id="276" r:id="rId6"/>
    <p:sldId id="260" r:id="rId7"/>
    <p:sldId id="269" r:id="rId8"/>
    <p:sldId id="258" r:id="rId9"/>
    <p:sldId id="262" r:id="rId10"/>
    <p:sldId id="270" r:id="rId11"/>
    <p:sldId id="273" r:id="rId12"/>
    <p:sldId id="271" r:id="rId13"/>
    <p:sldId id="277" r:id="rId14"/>
    <p:sldId id="278" r:id="rId15"/>
    <p:sldId id="274" r:id="rId16"/>
    <p:sldId id="275"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8" d="100"/>
          <a:sy n="88" d="100"/>
        </p:scale>
        <p:origin x="494"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4/24/2021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4/24/2021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smtClean="0"/>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4/24/2021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4/24/2021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4/24/2021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4/24/2021</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4/24/2021</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4/24/2021</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4/24/2021</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smtClean="0"/>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4/24/2021</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f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9376" y="692696"/>
            <a:ext cx="4029000" cy="2225252"/>
          </a:xfrm>
        </p:spPr>
        <p:txBody>
          <a:bodyPr>
            <a:noAutofit/>
          </a:bodyPr>
          <a:lstStyle/>
          <a:p>
            <a:r>
              <a:rPr lang="en-US" sz="6000" dirty="0" smtClean="0"/>
              <a:t>Heartbeat Monitoring System</a:t>
            </a:r>
            <a:endParaRPr lang="en-US" sz="6000" dirty="0"/>
          </a:p>
        </p:txBody>
      </p:sp>
      <p:sp>
        <p:nvSpPr>
          <p:cNvPr id="6" name="TextBox 5"/>
          <p:cNvSpPr txBox="1"/>
          <p:nvPr/>
        </p:nvSpPr>
        <p:spPr>
          <a:xfrm>
            <a:off x="191344" y="4653136"/>
            <a:ext cx="4464496"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mj-lt"/>
              </a:rPr>
              <a:t>Utkarsh Sahaya 	</a:t>
            </a:r>
            <a:r>
              <a:rPr lang="en-US" dirty="0">
                <a:latin typeface="+mj-lt"/>
              </a:rPr>
              <a:t> </a:t>
            </a:r>
            <a:r>
              <a:rPr lang="en-US" dirty="0" smtClean="0">
                <a:latin typeface="+mj-lt"/>
              </a:rPr>
              <a:t>      2019168</a:t>
            </a:r>
          </a:p>
          <a:p>
            <a:pPr marL="285750" indent="-285750">
              <a:buFont typeface="Arial" panose="020B0604020202020204" pitchFamily="34" charset="0"/>
              <a:buChar char="•"/>
            </a:pPr>
            <a:r>
              <a:rPr lang="en-US" dirty="0" smtClean="0">
                <a:latin typeface="+mj-lt"/>
              </a:rPr>
              <a:t>Shrestha Pratap Singh</a:t>
            </a:r>
            <a:r>
              <a:rPr lang="en-US" dirty="0">
                <a:latin typeface="+mj-lt"/>
              </a:rPr>
              <a:t> </a:t>
            </a:r>
            <a:r>
              <a:rPr lang="en-US" dirty="0" smtClean="0">
                <a:latin typeface="+mj-lt"/>
              </a:rPr>
              <a:t>           2019147</a:t>
            </a:r>
          </a:p>
          <a:p>
            <a:pPr marL="285750" indent="-285750">
              <a:buFont typeface="Arial" panose="020B0604020202020204" pitchFamily="34" charset="0"/>
              <a:buChar char="•"/>
            </a:pPr>
            <a:r>
              <a:rPr lang="en-US" dirty="0" smtClean="0">
                <a:latin typeface="+mj-lt"/>
              </a:rPr>
              <a:t>Simran Simoliya 	</a:t>
            </a:r>
            <a:r>
              <a:rPr lang="en-US" dirty="0">
                <a:latin typeface="+mj-lt"/>
              </a:rPr>
              <a:t> </a:t>
            </a:r>
            <a:r>
              <a:rPr lang="en-US" dirty="0" smtClean="0">
                <a:latin typeface="+mj-lt"/>
              </a:rPr>
              <a:t>      2019153</a:t>
            </a:r>
          </a:p>
          <a:p>
            <a:pPr marL="285750" indent="-285750">
              <a:buFont typeface="Arial" panose="020B0604020202020204" pitchFamily="34" charset="0"/>
              <a:buChar char="•"/>
            </a:pPr>
            <a:r>
              <a:rPr lang="en-US" dirty="0" smtClean="0">
                <a:latin typeface="+mj-lt"/>
              </a:rPr>
              <a:t>Umesh Kushwaha </a:t>
            </a:r>
            <a:r>
              <a:rPr lang="en-US" dirty="0">
                <a:latin typeface="+mj-lt"/>
              </a:rPr>
              <a:t> </a:t>
            </a:r>
            <a:r>
              <a:rPr lang="en-US" dirty="0" smtClean="0">
                <a:latin typeface="+mj-lt"/>
              </a:rPr>
              <a:t>                 2019167</a:t>
            </a:r>
            <a:endParaRPr lang="en-IN" dirty="0">
              <a:latin typeface="+mj-lt"/>
            </a:endParaRP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43" y="226408"/>
            <a:ext cx="5029200" cy="665484"/>
          </a:xfrm>
        </p:spPr>
        <p:txBody>
          <a:bodyPr>
            <a:normAutofit/>
          </a:bodyPr>
          <a:lstStyle/>
          <a:p>
            <a:r>
              <a:rPr lang="en-US" sz="4000" dirty="0" smtClean="0"/>
              <a:t>Code Implementation </a:t>
            </a:r>
            <a:endParaRPr lang="en-US" sz="4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7" y="3501008"/>
            <a:ext cx="7526104" cy="3096344"/>
          </a:xfrm>
          <a:prstGeom prst="rect">
            <a:avLst/>
          </a:prstGeom>
          <a:ln w="38100">
            <a:solidFill>
              <a:schemeClr val="accent1"/>
            </a:solidFill>
          </a:ln>
        </p:spPr>
      </p:pic>
      <p:sp>
        <p:nvSpPr>
          <p:cNvPr id="8" name="TextBox 7"/>
          <p:cNvSpPr txBox="1"/>
          <p:nvPr/>
        </p:nvSpPr>
        <p:spPr>
          <a:xfrm>
            <a:off x="149143" y="3789040"/>
            <a:ext cx="576064" cy="523220"/>
          </a:xfrm>
          <a:prstGeom prst="rect">
            <a:avLst/>
          </a:prstGeom>
          <a:noFill/>
        </p:spPr>
        <p:txBody>
          <a:bodyPr wrap="square" rtlCol="0">
            <a:spAutoFit/>
          </a:bodyPr>
          <a:lstStyle/>
          <a:p>
            <a:r>
              <a:rPr lang="en-IN" sz="2800" b="1" dirty="0" smtClean="0"/>
              <a:t>1.</a:t>
            </a:r>
            <a:endParaRPr lang="en-IN"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165" y="109096"/>
            <a:ext cx="6942947" cy="3240360"/>
          </a:xfrm>
          <a:prstGeom prst="rect">
            <a:avLst/>
          </a:prstGeom>
          <a:ln w="38100">
            <a:solidFill>
              <a:schemeClr val="accent1"/>
            </a:solidFill>
          </a:ln>
        </p:spPr>
      </p:pic>
      <p:sp>
        <p:nvSpPr>
          <p:cNvPr id="6" name="TextBox 5"/>
          <p:cNvSpPr txBox="1"/>
          <p:nvPr/>
        </p:nvSpPr>
        <p:spPr>
          <a:xfrm>
            <a:off x="4567690" y="1681163"/>
            <a:ext cx="576064" cy="523220"/>
          </a:xfrm>
          <a:prstGeom prst="rect">
            <a:avLst/>
          </a:prstGeom>
          <a:noFill/>
        </p:spPr>
        <p:txBody>
          <a:bodyPr wrap="square" rtlCol="0">
            <a:spAutoFit/>
          </a:bodyPr>
          <a:lstStyle/>
          <a:p>
            <a:r>
              <a:rPr lang="en-IN" sz="2800" b="1" dirty="0"/>
              <a:t>2</a:t>
            </a:r>
            <a:r>
              <a:rPr lang="en-IN" sz="2800" b="1" dirty="0" smtClean="0"/>
              <a:t>.</a:t>
            </a:r>
            <a:endParaRPr lang="en-IN" sz="2800" b="1" dirty="0"/>
          </a:p>
        </p:txBody>
      </p:sp>
    </p:spTree>
    <p:extLst>
      <p:ext uri="{BB962C8B-B14F-4D97-AF65-F5344CB8AC3E}">
        <p14:creationId xmlns:p14="http://schemas.microsoft.com/office/powerpoint/2010/main" val="25432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Code Implementation </a:t>
            </a:r>
            <a:endParaRPr lang="en-US" sz="5400" dirty="0"/>
          </a:p>
        </p:txBody>
      </p:sp>
      <p:sp>
        <p:nvSpPr>
          <p:cNvPr id="8" name="TextBox 7"/>
          <p:cNvSpPr txBox="1"/>
          <p:nvPr/>
        </p:nvSpPr>
        <p:spPr>
          <a:xfrm>
            <a:off x="479675" y="1916832"/>
            <a:ext cx="576064" cy="523220"/>
          </a:xfrm>
          <a:prstGeom prst="rect">
            <a:avLst/>
          </a:prstGeom>
          <a:noFill/>
        </p:spPr>
        <p:txBody>
          <a:bodyPr wrap="square" rtlCol="0">
            <a:spAutoFit/>
          </a:bodyPr>
          <a:lstStyle/>
          <a:p>
            <a:r>
              <a:rPr lang="en-IN" sz="2800" b="1" dirty="0" smtClean="0"/>
              <a:t>3.</a:t>
            </a:r>
            <a:endParaRPr lang="en-IN"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28800"/>
            <a:ext cx="10058400" cy="5093957"/>
          </a:xfrm>
          <a:prstGeom prst="rect">
            <a:avLst/>
          </a:prstGeom>
        </p:spPr>
      </p:pic>
    </p:spTree>
    <p:extLst>
      <p:ext uri="{BB962C8B-B14F-4D97-AF65-F5344CB8AC3E}">
        <p14:creationId xmlns:p14="http://schemas.microsoft.com/office/powerpoint/2010/main" val="20261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9911184" y="5113014"/>
            <a:ext cx="1742837" cy="1146807"/>
          </a:xfrm>
          <a:prstGeom prst="ellipse">
            <a:avLst/>
          </a:prstGeom>
          <a:solidFill>
            <a:srgbClr val="FF66FF"/>
          </a:solidFill>
          <a:ln w="38100">
            <a:solidFill>
              <a:srgbClr val="FF66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31" name="Oval 30"/>
          <p:cNvSpPr/>
          <p:nvPr/>
        </p:nvSpPr>
        <p:spPr>
          <a:xfrm>
            <a:off x="8082920" y="4246691"/>
            <a:ext cx="1080120" cy="432048"/>
          </a:xfrm>
          <a:prstGeom prst="ellipse">
            <a:avLst/>
          </a:prstGeom>
          <a:solidFill>
            <a:srgbClr val="66FF99"/>
          </a:solidFill>
          <a:ln w="38100">
            <a:solidFill>
              <a:srgbClr val="008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38" name="Oval 37"/>
          <p:cNvSpPr/>
          <p:nvPr/>
        </p:nvSpPr>
        <p:spPr>
          <a:xfrm>
            <a:off x="495472" y="1685686"/>
            <a:ext cx="1080120" cy="432048"/>
          </a:xfrm>
          <a:prstGeom prst="ellipse">
            <a:avLst/>
          </a:prstGeom>
          <a:solidFill>
            <a:srgbClr val="66FF99"/>
          </a:solidFill>
          <a:ln w="38100">
            <a:solidFill>
              <a:srgbClr val="008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 name="Title 1"/>
          <p:cNvSpPr>
            <a:spLocks noGrp="1"/>
          </p:cNvSpPr>
          <p:nvPr>
            <p:ph type="title"/>
          </p:nvPr>
        </p:nvSpPr>
        <p:spPr/>
        <p:txBody>
          <a:bodyPr>
            <a:normAutofit/>
          </a:bodyPr>
          <a:lstStyle/>
          <a:p>
            <a:r>
              <a:rPr lang="en-US" sz="4800" dirty="0" smtClean="0"/>
              <a:t>Flowchart of code </a:t>
            </a:r>
            <a:endParaRPr lang="en-US" sz="4800" dirty="0"/>
          </a:p>
        </p:txBody>
      </p:sp>
      <p:sp>
        <p:nvSpPr>
          <p:cNvPr id="30" name="TextBox 29"/>
          <p:cNvSpPr txBox="1"/>
          <p:nvPr/>
        </p:nvSpPr>
        <p:spPr>
          <a:xfrm>
            <a:off x="8265027" y="4305749"/>
            <a:ext cx="713920" cy="313932"/>
          </a:xfrm>
          <a:prstGeom prst="rect">
            <a:avLst/>
          </a:prstGeom>
          <a:noFill/>
          <a:ln>
            <a:noFill/>
          </a:ln>
        </p:spPr>
        <p:txBody>
          <a:bodyPr wrap="square" rtlCol="0">
            <a:spAutoFit/>
          </a:bodyPr>
          <a:lstStyle/>
          <a:p>
            <a:pPr>
              <a:lnSpc>
                <a:spcPct val="90000"/>
              </a:lnSpc>
            </a:pPr>
            <a:r>
              <a:rPr lang="en-US" sz="1600" dirty="0" smtClean="0">
                <a:latin typeface="Century" panose="02040604050505020304" pitchFamily="18" charset="0"/>
              </a:rPr>
              <a:t>END</a:t>
            </a:r>
            <a:endParaRPr lang="en-IN" sz="1600" dirty="0" err="1" smtClean="0">
              <a:latin typeface="Century" panose="02040604050505020304" pitchFamily="18" charset="0"/>
            </a:endParaRPr>
          </a:p>
        </p:txBody>
      </p:sp>
      <p:sp>
        <p:nvSpPr>
          <p:cNvPr id="32" name="Oval 31"/>
          <p:cNvSpPr/>
          <p:nvPr/>
        </p:nvSpPr>
        <p:spPr>
          <a:xfrm>
            <a:off x="2807908" y="4579225"/>
            <a:ext cx="1080120" cy="432048"/>
          </a:xfrm>
          <a:prstGeom prst="ellipse">
            <a:avLst/>
          </a:prstGeom>
          <a:solidFill>
            <a:srgbClr val="FF66FF"/>
          </a:solidFill>
          <a:ln w="38100">
            <a:solidFill>
              <a:srgbClr val="FF66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33" name="TextBox 32"/>
          <p:cNvSpPr txBox="1"/>
          <p:nvPr/>
        </p:nvSpPr>
        <p:spPr>
          <a:xfrm>
            <a:off x="616432" y="1751990"/>
            <a:ext cx="900736" cy="313932"/>
          </a:xfrm>
          <a:prstGeom prst="rect">
            <a:avLst/>
          </a:prstGeom>
          <a:noFill/>
          <a:ln>
            <a:noFill/>
          </a:ln>
        </p:spPr>
        <p:txBody>
          <a:bodyPr wrap="square" rtlCol="0">
            <a:spAutoFit/>
          </a:bodyPr>
          <a:lstStyle/>
          <a:p>
            <a:pPr>
              <a:lnSpc>
                <a:spcPct val="90000"/>
              </a:lnSpc>
            </a:pPr>
            <a:r>
              <a:rPr lang="en-US" sz="1600" dirty="0" smtClean="0">
                <a:latin typeface="Century" panose="02040604050505020304" pitchFamily="18" charset="0"/>
              </a:rPr>
              <a:t>START</a:t>
            </a:r>
            <a:endParaRPr lang="en-IN" sz="1600" dirty="0" err="1" smtClean="0">
              <a:latin typeface="Century" panose="02040604050505020304" pitchFamily="18" charset="0"/>
            </a:endParaRPr>
          </a:p>
        </p:txBody>
      </p:sp>
      <p:sp>
        <p:nvSpPr>
          <p:cNvPr id="34" name="TextBox 33"/>
          <p:cNvSpPr txBox="1"/>
          <p:nvPr/>
        </p:nvSpPr>
        <p:spPr>
          <a:xfrm>
            <a:off x="2519876" y="1727212"/>
            <a:ext cx="1656184" cy="535531"/>
          </a:xfrm>
          <a:prstGeom prst="rect">
            <a:avLst/>
          </a:prstGeom>
          <a:solidFill>
            <a:schemeClr val="accent3">
              <a:lumMod val="20000"/>
              <a:lumOff val="80000"/>
            </a:schemeClr>
          </a:solidFill>
          <a:ln w="76200">
            <a:solidFill>
              <a:srgbClr val="7030A0"/>
            </a:solidFill>
          </a:ln>
        </p:spPr>
        <p:txBody>
          <a:bodyPr wrap="square" rtlCol="0">
            <a:spAutoFit/>
          </a:bodyPr>
          <a:lstStyle/>
          <a:p>
            <a:pPr algn="ctr">
              <a:lnSpc>
                <a:spcPct val="90000"/>
              </a:lnSpc>
            </a:pPr>
            <a:r>
              <a:rPr lang="en-US" sz="1600" b="1" dirty="0" smtClean="0">
                <a:latin typeface="Century" panose="02040604050505020304" pitchFamily="18" charset="0"/>
              </a:rPr>
              <a:t>Initialize microcontroller</a:t>
            </a:r>
            <a:endParaRPr lang="en-IN" sz="1600" b="1" dirty="0" err="1" smtClean="0">
              <a:latin typeface="Century" panose="02040604050505020304" pitchFamily="18" charset="0"/>
            </a:endParaRPr>
          </a:p>
        </p:txBody>
      </p:sp>
      <p:sp>
        <p:nvSpPr>
          <p:cNvPr id="35" name="Flowchart: Decision 34"/>
          <p:cNvSpPr/>
          <p:nvPr/>
        </p:nvSpPr>
        <p:spPr>
          <a:xfrm>
            <a:off x="2099966" y="2822916"/>
            <a:ext cx="2496004" cy="1221521"/>
          </a:xfrm>
          <a:prstGeom prst="flowChartDecision">
            <a:avLst/>
          </a:prstGeom>
          <a:solidFill>
            <a:srgbClr val="FFCC99"/>
          </a:solidFill>
          <a:ln w="76200">
            <a:solidFill>
              <a:srgbClr val="FF993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36" name="TextBox 35"/>
          <p:cNvSpPr txBox="1"/>
          <p:nvPr/>
        </p:nvSpPr>
        <p:spPr>
          <a:xfrm>
            <a:off x="2411864" y="3128285"/>
            <a:ext cx="1872208" cy="535531"/>
          </a:xfrm>
          <a:prstGeom prst="rect">
            <a:avLst/>
          </a:prstGeom>
          <a:noFill/>
          <a:ln>
            <a:noFill/>
          </a:ln>
        </p:spPr>
        <p:txBody>
          <a:bodyPr wrap="square" rtlCol="0">
            <a:spAutoFit/>
          </a:bodyPr>
          <a:lstStyle/>
          <a:p>
            <a:pPr algn="ctr">
              <a:lnSpc>
                <a:spcPct val="90000"/>
              </a:lnSpc>
            </a:pPr>
            <a:r>
              <a:rPr lang="en-US" sz="1600" b="1" dirty="0" smtClean="0">
                <a:latin typeface="Century" panose="02040604050505020304" pitchFamily="18" charset="0"/>
              </a:rPr>
              <a:t>Check Wi-Fi status connection</a:t>
            </a:r>
            <a:endParaRPr lang="en-IN" sz="1600" b="1" dirty="0" err="1" smtClean="0">
              <a:latin typeface="Century" panose="02040604050505020304" pitchFamily="18" charset="0"/>
            </a:endParaRPr>
          </a:p>
        </p:txBody>
      </p:sp>
      <p:sp>
        <p:nvSpPr>
          <p:cNvPr id="37" name="TextBox 36"/>
          <p:cNvSpPr txBox="1"/>
          <p:nvPr/>
        </p:nvSpPr>
        <p:spPr>
          <a:xfrm>
            <a:off x="2983015" y="4590648"/>
            <a:ext cx="997060" cy="369332"/>
          </a:xfrm>
          <a:prstGeom prst="rect">
            <a:avLst/>
          </a:prstGeom>
          <a:noFill/>
          <a:ln>
            <a:noFill/>
          </a:ln>
        </p:spPr>
        <p:txBody>
          <a:bodyPr wrap="square" rtlCol="0">
            <a:spAutoFit/>
          </a:bodyPr>
          <a:lstStyle/>
          <a:p>
            <a:pPr>
              <a:lnSpc>
                <a:spcPct val="90000"/>
              </a:lnSpc>
            </a:pPr>
            <a:r>
              <a:rPr lang="en-US" sz="2000" b="1" dirty="0" smtClean="0">
                <a:latin typeface="Century" panose="02040604050505020304" pitchFamily="18" charset="0"/>
              </a:rPr>
              <a:t>True</a:t>
            </a:r>
            <a:endParaRPr lang="en-IN" sz="2000" b="1" dirty="0" err="1" smtClean="0">
              <a:latin typeface="Century" panose="02040604050505020304" pitchFamily="18" charset="0"/>
            </a:endParaRPr>
          </a:p>
        </p:txBody>
      </p:sp>
      <p:sp>
        <p:nvSpPr>
          <p:cNvPr id="39" name="TextBox 38"/>
          <p:cNvSpPr txBox="1"/>
          <p:nvPr/>
        </p:nvSpPr>
        <p:spPr>
          <a:xfrm>
            <a:off x="4628857" y="4475742"/>
            <a:ext cx="1152128" cy="535531"/>
          </a:xfrm>
          <a:prstGeom prst="rect">
            <a:avLst/>
          </a:prstGeom>
          <a:solidFill>
            <a:schemeClr val="accent3">
              <a:lumMod val="20000"/>
              <a:lumOff val="80000"/>
            </a:schemeClr>
          </a:solidFill>
          <a:ln w="76200">
            <a:solidFill>
              <a:srgbClr val="7030A0"/>
            </a:solidFill>
          </a:ln>
        </p:spPr>
        <p:txBody>
          <a:bodyPr wrap="square" rtlCol="0">
            <a:spAutoFit/>
          </a:bodyPr>
          <a:lstStyle/>
          <a:p>
            <a:pPr algn="ctr">
              <a:lnSpc>
                <a:spcPct val="90000"/>
              </a:lnSpc>
            </a:pPr>
            <a:r>
              <a:rPr lang="en-US" sz="1600" b="1" dirty="0" smtClean="0">
                <a:latin typeface="Century" panose="02040604050505020304" pitchFamily="18" charset="0"/>
              </a:rPr>
              <a:t>Initialize sensors</a:t>
            </a:r>
            <a:endParaRPr lang="en-IN" sz="1600" b="1" dirty="0" err="1" smtClean="0">
              <a:latin typeface="Century" panose="02040604050505020304" pitchFamily="18" charset="0"/>
            </a:endParaRPr>
          </a:p>
        </p:txBody>
      </p:sp>
      <p:sp>
        <p:nvSpPr>
          <p:cNvPr id="40" name="TextBox 39"/>
          <p:cNvSpPr txBox="1"/>
          <p:nvPr/>
        </p:nvSpPr>
        <p:spPr>
          <a:xfrm>
            <a:off x="7644097" y="5845958"/>
            <a:ext cx="1584176" cy="757130"/>
          </a:xfrm>
          <a:prstGeom prst="rect">
            <a:avLst/>
          </a:prstGeom>
          <a:solidFill>
            <a:schemeClr val="accent3">
              <a:lumMod val="20000"/>
              <a:lumOff val="80000"/>
            </a:schemeClr>
          </a:solidFill>
          <a:ln w="76200">
            <a:solidFill>
              <a:srgbClr val="7030A0"/>
            </a:solidFill>
          </a:ln>
        </p:spPr>
        <p:txBody>
          <a:bodyPr wrap="square" rtlCol="0">
            <a:spAutoFit/>
          </a:bodyPr>
          <a:lstStyle/>
          <a:p>
            <a:pPr algn="ctr">
              <a:lnSpc>
                <a:spcPct val="90000"/>
              </a:lnSpc>
            </a:pPr>
            <a:r>
              <a:rPr lang="en-US" sz="1600" b="1" dirty="0" smtClean="0">
                <a:latin typeface="Century" panose="02040604050505020304" pitchFamily="18" charset="0"/>
              </a:rPr>
              <a:t>Send data to ThinkSpeak and App</a:t>
            </a:r>
            <a:endParaRPr lang="en-IN" sz="1600" b="1" dirty="0" err="1" smtClean="0">
              <a:latin typeface="Century" panose="02040604050505020304" pitchFamily="18" charset="0"/>
            </a:endParaRPr>
          </a:p>
        </p:txBody>
      </p:sp>
      <p:sp>
        <p:nvSpPr>
          <p:cNvPr id="41" name="TextBox 40"/>
          <p:cNvSpPr txBox="1"/>
          <p:nvPr/>
        </p:nvSpPr>
        <p:spPr>
          <a:xfrm>
            <a:off x="4176060" y="5735159"/>
            <a:ext cx="1971199" cy="757130"/>
          </a:xfrm>
          <a:prstGeom prst="rect">
            <a:avLst/>
          </a:prstGeom>
          <a:solidFill>
            <a:schemeClr val="accent3">
              <a:lumMod val="20000"/>
              <a:lumOff val="80000"/>
            </a:schemeClr>
          </a:solidFill>
          <a:ln w="76200">
            <a:solidFill>
              <a:srgbClr val="7030A0"/>
            </a:solidFill>
          </a:ln>
        </p:spPr>
        <p:txBody>
          <a:bodyPr wrap="square" rtlCol="0">
            <a:spAutoFit/>
          </a:bodyPr>
          <a:lstStyle/>
          <a:p>
            <a:pPr algn="ctr">
              <a:lnSpc>
                <a:spcPct val="90000"/>
              </a:lnSpc>
            </a:pPr>
            <a:r>
              <a:rPr lang="en-US" sz="1600" b="1" dirty="0" smtClean="0">
                <a:latin typeface="Century" panose="02040604050505020304" pitchFamily="18" charset="0"/>
              </a:rPr>
              <a:t>Read data from Heart beat pulse sensor</a:t>
            </a:r>
            <a:endParaRPr lang="en-IN" sz="1600" b="1" dirty="0" err="1" smtClean="0">
              <a:latin typeface="Century" panose="02040604050505020304" pitchFamily="18" charset="0"/>
            </a:endParaRPr>
          </a:p>
        </p:txBody>
      </p:sp>
      <p:cxnSp>
        <p:nvCxnSpPr>
          <p:cNvPr id="42" name="Straight Arrow Connector 41"/>
          <p:cNvCxnSpPr/>
          <p:nvPr/>
        </p:nvCxnSpPr>
        <p:spPr>
          <a:xfrm>
            <a:off x="1631504" y="1908956"/>
            <a:ext cx="838547" cy="0"/>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3347968" y="2317869"/>
            <a:ext cx="0" cy="469152"/>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3347968" y="4068194"/>
            <a:ext cx="993" cy="485962"/>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3891443" y="4795249"/>
            <a:ext cx="704527" cy="0"/>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204921" y="5085184"/>
            <a:ext cx="0" cy="576064"/>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6240016" y="6113724"/>
            <a:ext cx="1311324" cy="0"/>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p:nvPr/>
        </p:nvCxnSpPr>
        <p:spPr>
          <a:xfrm flipH="1" flipV="1">
            <a:off x="8436185" y="4857745"/>
            <a:ext cx="6288" cy="890381"/>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p:cNvCxnSpPr/>
          <p:nvPr/>
        </p:nvCxnSpPr>
        <p:spPr>
          <a:xfrm flipV="1">
            <a:off x="9253521" y="4845248"/>
            <a:ext cx="1234967" cy="915377"/>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4" name="TextBox 53"/>
          <p:cNvSpPr txBox="1"/>
          <p:nvPr/>
        </p:nvSpPr>
        <p:spPr>
          <a:xfrm>
            <a:off x="9926623" y="5277280"/>
            <a:ext cx="1670615" cy="757130"/>
          </a:xfrm>
          <a:prstGeom prst="rect">
            <a:avLst/>
          </a:prstGeom>
          <a:noFill/>
          <a:ln>
            <a:noFill/>
          </a:ln>
        </p:spPr>
        <p:txBody>
          <a:bodyPr wrap="square" rtlCol="0">
            <a:spAutoFit/>
          </a:bodyPr>
          <a:lstStyle/>
          <a:p>
            <a:pPr algn="ctr">
              <a:lnSpc>
                <a:spcPct val="90000"/>
              </a:lnSpc>
            </a:pPr>
            <a:r>
              <a:rPr lang="en-US" sz="1600" b="1" dirty="0" smtClean="0">
                <a:latin typeface="Times New Roman" panose="02020603050405020304" pitchFamily="18" charset="0"/>
                <a:cs typeface="Times New Roman" panose="02020603050405020304" pitchFamily="18" charset="0"/>
              </a:rPr>
              <a:t>If data value indicates of abnormal values</a:t>
            </a:r>
            <a:endParaRPr lang="en-IN" sz="1600" b="1" dirty="0" err="1" smtClean="0">
              <a:latin typeface="Times New Roman" panose="02020603050405020304" pitchFamily="18" charset="0"/>
              <a:cs typeface="Times New Roman" panose="02020603050405020304" pitchFamily="18" charset="0"/>
            </a:endParaRPr>
          </a:p>
        </p:txBody>
      </p:sp>
      <p:sp>
        <p:nvSpPr>
          <p:cNvPr id="56" name="TextBox 55"/>
          <p:cNvSpPr txBox="1"/>
          <p:nvPr/>
        </p:nvSpPr>
        <p:spPr>
          <a:xfrm>
            <a:off x="10043221" y="4194950"/>
            <a:ext cx="1512168" cy="535531"/>
          </a:xfrm>
          <a:prstGeom prst="rect">
            <a:avLst/>
          </a:prstGeom>
          <a:solidFill>
            <a:srgbClr val="FF5050"/>
          </a:solidFill>
          <a:ln w="76200">
            <a:solidFill>
              <a:srgbClr val="FF0000"/>
            </a:solidFill>
          </a:ln>
        </p:spPr>
        <p:txBody>
          <a:bodyPr wrap="square" rtlCol="0">
            <a:spAutoFit/>
          </a:bodyPr>
          <a:lstStyle/>
          <a:p>
            <a:pPr algn="ctr">
              <a:lnSpc>
                <a:spcPct val="90000"/>
              </a:lnSpc>
            </a:pPr>
            <a:r>
              <a:rPr lang="en-US" sz="1600" b="1" dirty="0" smtClean="0">
                <a:latin typeface="Century" panose="02040604050505020304" pitchFamily="18" charset="0"/>
              </a:rPr>
              <a:t>Send warning </a:t>
            </a:r>
            <a:r>
              <a:rPr lang="en-US" sz="1600" b="1" dirty="0">
                <a:latin typeface="Century" panose="02040604050505020304" pitchFamily="18" charset="0"/>
              </a:rPr>
              <a:t> </a:t>
            </a:r>
            <a:r>
              <a:rPr lang="en-US" sz="1600" b="1" dirty="0" smtClean="0">
                <a:latin typeface="Century" panose="02040604050505020304" pitchFamily="18" charset="0"/>
              </a:rPr>
              <a:t>in some form</a:t>
            </a:r>
            <a:endParaRPr lang="en-IN" sz="1600" b="1" dirty="0" err="1" smtClean="0">
              <a:latin typeface="Century" panose="02040604050505020304" pitchFamily="18" charset="0"/>
            </a:endParaRPr>
          </a:p>
        </p:txBody>
      </p:sp>
      <p:cxnSp>
        <p:nvCxnSpPr>
          <p:cNvPr id="61" name="Straight Arrow Connector 60"/>
          <p:cNvCxnSpPr/>
          <p:nvPr/>
        </p:nvCxnSpPr>
        <p:spPr>
          <a:xfrm flipH="1">
            <a:off x="9253521" y="4429055"/>
            <a:ext cx="676862" cy="33660"/>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70" name="Oval 69"/>
          <p:cNvSpPr/>
          <p:nvPr/>
        </p:nvSpPr>
        <p:spPr>
          <a:xfrm>
            <a:off x="4728424" y="2637439"/>
            <a:ext cx="1080120" cy="432048"/>
          </a:xfrm>
          <a:prstGeom prst="ellipse">
            <a:avLst/>
          </a:prstGeom>
          <a:solidFill>
            <a:srgbClr val="FF66FF"/>
          </a:solidFill>
          <a:ln w="38100">
            <a:solidFill>
              <a:srgbClr val="FF66FF"/>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71" name="TextBox 70"/>
          <p:cNvSpPr txBox="1"/>
          <p:nvPr/>
        </p:nvSpPr>
        <p:spPr>
          <a:xfrm>
            <a:off x="4886436" y="2685042"/>
            <a:ext cx="834951" cy="369332"/>
          </a:xfrm>
          <a:prstGeom prst="rect">
            <a:avLst/>
          </a:prstGeom>
          <a:noFill/>
          <a:ln>
            <a:noFill/>
          </a:ln>
        </p:spPr>
        <p:txBody>
          <a:bodyPr wrap="square" rtlCol="0">
            <a:spAutoFit/>
          </a:bodyPr>
          <a:lstStyle/>
          <a:p>
            <a:pPr>
              <a:lnSpc>
                <a:spcPct val="90000"/>
              </a:lnSpc>
            </a:pPr>
            <a:r>
              <a:rPr lang="en-US" sz="2000" b="1" dirty="0" smtClean="0">
                <a:latin typeface="Century" panose="02040604050505020304" pitchFamily="18" charset="0"/>
              </a:rPr>
              <a:t>False</a:t>
            </a:r>
            <a:endParaRPr lang="en-IN" sz="2000" b="1" dirty="0" err="1" smtClean="0">
              <a:latin typeface="Century" panose="02040604050505020304" pitchFamily="18" charset="0"/>
            </a:endParaRPr>
          </a:p>
        </p:txBody>
      </p:sp>
      <p:cxnSp>
        <p:nvCxnSpPr>
          <p:cNvPr id="72" name="Straight Arrow Connector 71"/>
          <p:cNvCxnSpPr/>
          <p:nvPr/>
        </p:nvCxnSpPr>
        <p:spPr>
          <a:xfrm flipH="1">
            <a:off x="4284073" y="1943268"/>
            <a:ext cx="1019838" cy="16794"/>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p:cNvCxnSpPr/>
          <p:nvPr/>
        </p:nvCxnSpPr>
        <p:spPr>
          <a:xfrm flipV="1">
            <a:off x="5304304" y="3128285"/>
            <a:ext cx="0" cy="312227"/>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p:nvPr/>
        </p:nvCxnSpPr>
        <p:spPr>
          <a:xfrm flipV="1">
            <a:off x="4670665" y="3433676"/>
            <a:ext cx="633247" cy="40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303911" y="1960062"/>
            <a:ext cx="0" cy="603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84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Further extension </a:t>
            </a:r>
            <a:endParaRPr lang="en-US" sz="6000" dirty="0"/>
          </a:p>
        </p:txBody>
      </p:sp>
      <p:sp>
        <p:nvSpPr>
          <p:cNvPr id="6" name="Content Placeholder 2"/>
          <p:cNvSpPr txBox="1">
            <a:spLocks/>
          </p:cNvSpPr>
          <p:nvPr/>
        </p:nvSpPr>
        <p:spPr>
          <a:xfrm>
            <a:off x="479376" y="1844824"/>
            <a:ext cx="4523778" cy="43924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chemeClr val="tx1"/>
                </a:solidFill>
                <a:latin typeface="Gill Sans MT" panose="020B0502020104020203" pitchFamily="34" charset="0"/>
              </a:rPr>
              <a:t>For further extension of the project we sent the recorded data of heartbeat manually from </a:t>
            </a:r>
            <a:r>
              <a:rPr lang="en-US" dirty="0">
                <a:solidFill>
                  <a:schemeClr val="tx1"/>
                </a:solidFill>
                <a:latin typeface="Gill Sans MT" panose="020B0502020104020203" pitchFamily="34" charset="0"/>
              </a:rPr>
              <a:t>P</a:t>
            </a:r>
            <a:r>
              <a:rPr lang="en-US" dirty="0" smtClean="0">
                <a:solidFill>
                  <a:schemeClr val="tx1"/>
                </a:solidFill>
                <a:latin typeface="Gill Sans MT" panose="020B0502020104020203" pitchFamily="34" charset="0"/>
              </a:rPr>
              <a:t>roteus software to Tinkercad.  </a:t>
            </a:r>
          </a:p>
          <a:p>
            <a:pPr>
              <a:buFont typeface="Wingdings" panose="05000000000000000000" pitchFamily="2" charset="2"/>
              <a:buChar char="Ø"/>
            </a:pPr>
            <a:r>
              <a:rPr lang="en-US" dirty="0" smtClean="0">
                <a:solidFill>
                  <a:schemeClr val="tx1"/>
                </a:solidFill>
                <a:latin typeface="Gill Sans MT" panose="020B0502020104020203" pitchFamily="34" charset="0"/>
              </a:rPr>
              <a:t>In Tinkercad we further measured the body temperature and depending on the values print appropriate message. </a:t>
            </a:r>
          </a:p>
          <a:p>
            <a:pPr marL="285750" indent="-285750">
              <a:buFont typeface="Wingdings" panose="05000000000000000000" pitchFamily="2" charset="2"/>
              <a:buChar char="Ø"/>
            </a:pPr>
            <a:r>
              <a:rPr lang="en-US" dirty="0" smtClean="0">
                <a:solidFill>
                  <a:schemeClr val="tx1"/>
                </a:solidFill>
                <a:latin typeface="Gill Sans MT" panose="020B0502020104020203" pitchFamily="34" charset="0"/>
              </a:rPr>
              <a:t>Data of heartbeat together with body temperature and blood oxygen level will give complete results covering almost every aspect.</a:t>
            </a:r>
            <a:endParaRPr lang="en-US" dirty="0">
              <a:solidFill>
                <a:schemeClr val="tx1"/>
              </a:solidFill>
              <a:latin typeface="Gill Sans MT" panose="020B0502020104020203" pitchFamily="34" charset="0"/>
            </a:endParaRPr>
          </a:p>
          <a:p>
            <a:endParaRPr lang="en-IN" dirty="0">
              <a:solidFill>
                <a:schemeClr val="tx1"/>
              </a:solidFill>
            </a:endParaRPr>
          </a:p>
          <a:p>
            <a:pPr>
              <a:buFont typeface="Wingdings" panose="05000000000000000000" pitchFamily="2" charset="2"/>
              <a:buChar char="Ø"/>
            </a:pPr>
            <a:endParaRPr lang="en-US" dirty="0" smtClean="0">
              <a:solidFill>
                <a:schemeClr val="tx1"/>
              </a:solidFill>
              <a:latin typeface="Gill Sans MT" panose="020B0502020104020203" pitchFamily="34" charset="0"/>
            </a:endParaRPr>
          </a:p>
          <a:p>
            <a:pPr>
              <a:buFont typeface="Wingdings" panose="05000000000000000000" pitchFamily="2" charset="2"/>
              <a:buChar char="Ø"/>
            </a:pPr>
            <a:endParaRPr lang="en-US" dirty="0" smtClean="0">
              <a:solidFill>
                <a:schemeClr val="tx1"/>
              </a:solidFill>
              <a:latin typeface="Gill Sans MT" panose="020B0502020104020203" pitchFamily="34" charset="0"/>
            </a:endParaRPr>
          </a:p>
          <a:p>
            <a:pPr marL="0" indent="0">
              <a:buFont typeface="Arial" pitchFamily="34" charset="0"/>
              <a:buNone/>
            </a:pPr>
            <a:endParaRPr lang="en-US" dirty="0" smtClean="0">
              <a:solidFill>
                <a:schemeClr val="tx1"/>
              </a:solidFill>
              <a:latin typeface="Gill Sans MT" panose="020B0502020104020203" pitchFamily="34" charset="0"/>
            </a:endParaRPr>
          </a:p>
          <a:p>
            <a:pPr>
              <a:buFont typeface="Wingdings" panose="05000000000000000000" pitchFamily="2" charset="2"/>
              <a:buChar char="Ø"/>
            </a:pPr>
            <a:endParaRPr lang="en-US" dirty="0" smtClean="0">
              <a:solidFill>
                <a:schemeClr val="tx1"/>
              </a:solidFill>
              <a:latin typeface="Gill Sans MT" panose="020B05020201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931" y="1772816"/>
            <a:ext cx="6744709" cy="4536504"/>
          </a:xfrm>
          <a:prstGeom prst="rect">
            <a:avLst/>
          </a:prstGeom>
        </p:spPr>
      </p:pic>
    </p:spTree>
    <p:extLst>
      <p:ext uri="{BB962C8B-B14F-4D97-AF65-F5344CB8AC3E}">
        <p14:creationId xmlns:p14="http://schemas.microsoft.com/office/powerpoint/2010/main" val="67221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386" y="63495"/>
            <a:ext cx="5004556" cy="965523"/>
          </a:xfrm>
        </p:spPr>
        <p:txBody>
          <a:bodyPr>
            <a:normAutofit/>
          </a:bodyPr>
          <a:lstStyle/>
          <a:p>
            <a:r>
              <a:rPr lang="en-US" sz="4800" dirty="0" smtClean="0"/>
              <a:t>Further extension </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120105"/>
            <a:ext cx="6336704" cy="3562656"/>
          </a:xfrm>
          <a:prstGeom prst="rect">
            <a:avLst/>
          </a:prstGeom>
          <a:ln w="38100">
            <a:solidFill>
              <a:schemeClr val="accent1">
                <a:lumMod val="75000"/>
              </a:schemeClr>
            </a:solidFill>
          </a:ln>
        </p:spPr>
      </p:pic>
      <p:sp>
        <p:nvSpPr>
          <p:cNvPr id="5" name="TextBox 4"/>
          <p:cNvSpPr txBox="1"/>
          <p:nvPr/>
        </p:nvSpPr>
        <p:spPr>
          <a:xfrm>
            <a:off x="1487488" y="1340768"/>
            <a:ext cx="3168352" cy="369332"/>
          </a:xfrm>
          <a:prstGeom prst="rect">
            <a:avLst/>
          </a:prstGeom>
          <a:solidFill>
            <a:schemeClr val="accent1">
              <a:lumMod val="40000"/>
              <a:lumOff val="60000"/>
            </a:schemeClr>
          </a:solidFill>
        </p:spPr>
        <p:txBody>
          <a:bodyPr wrap="square" rtlCol="0">
            <a:spAutoFit/>
          </a:bodyPr>
          <a:lstStyle/>
          <a:p>
            <a:r>
              <a:rPr lang="en-US" dirty="0" smtClean="0"/>
              <a:t>Printing appropriate message</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094" y="150482"/>
            <a:ext cx="6023992" cy="3386841"/>
          </a:xfrm>
          <a:prstGeom prst="rect">
            <a:avLst/>
          </a:prstGeom>
          <a:ln w="38100">
            <a:solidFill>
              <a:schemeClr val="accent1">
                <a:lumMod val="75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788" y="3719497"/>
            <a:ext cx="6840760" cy="3076840"/>
          </a:xfrm>
          <a:prstGeom prst="rect">
            <a:avLst/>
          </a:prstGeom>
          <a:ln w="38100">
            <a:solidFill>
              <a:schemeClr val="accent1">
                <a:lumMod val="75000"/>
              </a:schemeClr>
            </a:solidFill>
          </a:ln>
        </p:spPr>
      </p:pic>
      <p:sp>
        <p:nvSpPr>
          <p:cNvPr id="9" name="TextBox 8"/>
          <p:cNvSpPr txBox="1"/>
          <p:nvPr/>
        </p:nvSpPr>
        <p:spPr>
          <a:xfrm>
            <a:off x="6600056" y="332656"/>
            <a:ext cx="4032448" cy="369332"/>
          </a:xfrm>
          <a:prstGeom prst="rect">
            <a:avLst/>
          </a:prstGeom>
          <a:solidFill>
            <a:schemeClr val="accent1">
              <a:lumMod val="40000"/>
              <a:lumOff val="60000"/>
            </a:schemeClr>
          </a:solidFill>
        </p:spPr>
        <p:txBody>
          <a:bodyPr wrap="square" rtlCol="0">
            <a:spAutoFit/>
          </a:bodyPr>
          <a:lstStyle/>
          <a:p>
            <a:r>
              <a:rPr lang="en-US" dirty="0" smtClean="0"/>
              <a:t>Displaying heartbeat and temperature</a:t>
            </a:r>
            <a:endParaRPr lang="en-IN" dirty="0"/>
          </a:p>
        </p:txBody>
      </p:sp>
      <p:sp>
        <p:nvSpPr>
          <p:cNvPr id="10" name="TextBox 9"/>
          <p:cNvSpPr txBox="1"/>
          <p:nvPr/>
        </p:nvSpPr>
        <p:spPr>
          <a:xfrm>
            <a:off x="4658437" y="3861048"/>
            <a:ext cx="5688632" cy="369332"/>
          </a:xfrm>
          <a:prstGeom prst="rect">
            <a:avLst/>
          </a:prstGeom>
          <a:solidFill>
            <a:schemeClr val="accent1">
              <a:lumMod val="40000"/>
              <a:lumOff val="60000"/>
            </a:schemeClr>
          </a:solidFill>
        </p:spPr>
        <p:txBody>
          <a:bodyPr wrap="square" rtlCol="0">
            <a:spAutoFit/>
          </a:bodyPr>
          <a:lstStyle/>
          <a:p>
            <a:r>
              <a:rPr lang="en-US" dirty="0" smtClean="0"/>
              <a:t>Printing appropriate </a:t>
            </a:r>
            <a:r>
              <a:rPr lang="en-US" dirty="0" smtClean="0"/>
              <a:t>message along with buzzer warning</a:t>
            </a:r>
            <a:endParaRPr lang="en-IN" dirty="0"/>
          </a:p>
        </p:txBody>
      </p:sp>
    </p:spTree>
    <p:extLst>
      <p:ext uri="{BB962C8B-B14F-4D97-AF65-F5344CB8AC3E}">
        <p14:creationId xmlns:p14="http://schemas.microsoft.com/office/powerpoint/2010/main" val="251628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53928"/>
            <a:ext cx="10225136" cy="732087"/>
          </a:xfrm>
        </p:spPr>
        <p:txBody>
          <a:bodyPr>
            <a:noAutofit/>
          </a:bodyPr>
          <a:lstStyle/>
          <a:p>
            <a:r>
              <a:rPr lang="en-US" sz="4400" dirty="0" smtClean="0"/>
              <a:t>A very quick Simulation video on Proteus </a:t>
            </a:r>
            <a:endParaRPr lang="en-US" sz="4400" dirty="0"/>
          </a:p>
        </p:txBody>
      </p:sp>
      <p:pic>
        <p:nvPicPr>
          <p:cNvPr id="3" name="compressed 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1424" y="886015"/>
            <a:ext cx="10225136" cy="5751639"/>
          </a:xfrm>
          <a:prstGeom prst="rect">
            <a:avLst/>
          </a:prstGeom>
        </p:spPr>
      </p:pic>
    </p:spTree>
    <p:extLst>
      <p:ext uri="{BB962C8B-B14F-4D97-AF65-F5344CB8AC3E}">
        <p14:creationId xmlns:p14="http://schemas.microsoft.com/office/powerpoint/2010/main" val="39269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Conclusion </a:t>
            </a:r>
            <a:endParaRPr lang="en-US" sz="6000" dirty="0"/>
          </a:p>
        </p:txBody>
      </p:sp>
      <p:sp>
        <p:nvSpPr>
          <p:cNvPr id="3" name="Content Placeholder 2"/>
          <p:cNvSpPr>
            <a:spLocks noGrp="1"/>
          </p:cNvSpPr>
          <p:nvPr>
            <p:ph idx="1"/>
          </p:nvPr>
        </p:nvSpPr>
        <p:spPr>
          <a:xfrm>
            <a:off x="623392" y="1628801"/>
            <a:ext cx="6768752" cy="4032447"/>
          </a:xfrm>
        </p:spPr>
        <p:txBody>
          <a:bodyPr>
            <a:normAutofit/>
          </a:bodyPr>
          <a:lstStyle/>
          <a:p>
            <a:pPr>
              <a:buFont typeface="Wingdings" panose="05000000000000000000" pitchFamily="2" charset="2"/>
              <a:buChar char="Ø"/>
            </a:pPr>
            <a:r>
              <a:rPr lang="en-US" dirty="0" smtClean="0">
                <a:solidFill>
                  <a:schemeClr val="tx1"/>
                </a:solidFill>
                <a:latin typeface="Gill Sans MT" panose="020B0502020104020203" pitchFamily="34" charset="0"/>
              </a:rPr>
              <a:t>Having an embedded system which could monitor health of heart regularly could be life saving.</a:t>
            </a:r>
          </a:p>
          <a:p>
            <a:pPr>
              <a:buFont typeface="Wingdings" panose="05000000000000000000" pitchFamily="2" charset="2"/>
              <a:buChar char="Ø"/>
            </a:pPr>
            <a:r>
              <a:rPr lang="en-US" dirty="0" smtClean="0">
                <a:solidFill>
                  <a:schemeClr val="tx1"/>
                </a:solidFill>
                <a:latin typeface="Gill Sans MT" panose="020B0502020104020203" pitchFamily="34" charset="0"/>
              </a:rPr>
              <a:t>In this covid times SPO2 monitoring devices which are actually an embedded system proved how beneficial these devices could be. It allowed people to regularly monitor their blood oxygen level at their home.</a:t>
            </a:r>
          </a:p>
          <a:p>
            <a:pPr>
              <a:buFont typeface="Wingdings" panose="05000000000000000000" pitchFamily="2" charset="2"/>
              <a:buChar char="Ø"/>
            </a:pPr>
            <a:r>
              <a:rPr lang="en-US" dirty="0" smtClean="0">
                <a:solidFill>
                  <a:schemeClr val="tx1"/>
                </a:solidFill>
                <a:latin typeface="Gill Sans MT" panose="020B0502020104020203" pitchFamily="34" charset="0"/>
              </a:rPr>
              <a:t>The advantages of these embedded system is that they are highly portable, accurate to a very high degree and require very less power to run.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5434" y="1700808"/>
            <a:ext cx="4103174" cy="3557810"/>
          </a:xfrm>
          <a:prstGeom prst="rect">
            <a:avLst/>
          </a:prstGeom>
        </p:spPr>
      </p:pic>
      <p:sp>
        <p:nvSpPr>
          <p:cNvPr id="6" name="TextBox 5"/>
          <p:cNvSpPr txBox="1"/>
          <p:nvPr/>
        </p:nvSpPr>
        <p:spPr>
          <a:xfrm>
            <a:off x="623392" y="5517232"/>
            <a:ext cx="11018506"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Gill Sans MT" panose="020B0502020104020203" pitchFamily="34" charset="0"/>
              </a:rPr>
              <a:t>IoT technology is taking the monitoring to the next level where the recorded data is </a:t>
            </a:r>
            <a:r>
              <a:rPr lang="en-US" sz="2400" dirty="0" smtClean="0">
                <a:latin typeface="Gill Sans MT" panose="020B0502020104020203" pitchFamily="34" charset="0"/>
              </a:rPr>
              <a:t>           stored</a:t>
            </a:r>
            <a:r>
              <a:rPr lang="en-US" sz="2400" dirty="0">
                <a:latin typeface="Gill Sans MT" panose="020B0502020104020203" pitchFamily="34" charset="0"/>
              </a:rPr>
              <a:t>, which makes analysis of long term data possible which is not possible in conventional devices.  </a:t>
            </a:r>
          </a:p>
        </p:txBody>
      </p:sp>
    </p:spTree>
    <p:extLst>
      <p:ext uri="{BB962C8B-B14F-4D97-AF65-F5344CB8AC3E}">
        <p14:creationId xmlns:p14="http://schemas.microsoft.com/office/powerpoint/2010/main" val="26350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87688" y="2105854"/>
            <a:ext cx="5225577" cy="1224136"/>
          </a:xfrm>
          <a:prstGeom prst="rect">
            <a:avLst/>
          </a:prstGeom>
        </p:spPr>
        <p:txBody>
          <a:bodyP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sz="8000" dirty="0" smtClean="0">
                <a:solidFill>
                  <a:srgbClr val="C00000"/>
                </a:solidFill>
              </a:rPr>
              <a:t>“Thankyou”</a:t>
            </a:r>
            <a:endParaRPr lang="en-US" sz="8000" dirty="0">
              <a:solidFill>
                <a:srgbClr val="C00000"/>
              </a:solidFill>
            </a:endParaRPr>
          </a:p>
        </p:txBody>
      </p:sp>
      <p:sp>
        <p:nvSpPr>
          <p:cNvPr id="4" name="Title 1"/>
          <p:cNvSpPr txBox="1">
            <a:spLocks/>
          </p:cNvSpPr>
          <p:nvPr/>
        </p:nvSpPr>
        <p:spPr>
          <a:xfrm>
            <a:off x="2711624" y="544181"/>
            <a:ext cx="6984776" cy="936104"/>
          </a:xfrm>
          <a:prstGeom prst="rect">
            <a:avLst/>
          </a:prstGeom>
        </p:spPr>
        <p:txBody>
          <a:bodyP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sz="6000" dirty="0" smtClean="0">
                <a:solidFill>
                  <a:srgbClr val="C00000"/>
                </a:solidFill>
              </a:rPr>
              <a:t>End Of Presentation</a:t>
            </a:r>
            <a:endParaRPr lang="en-US" sz="6000" dirty="0">
              <a:solidFill>
                <a:srgbClr val="C00000"/>
              </a:solidFill>
            </a:endParaRPr>
          </a:p>
        </p:txBody>
      </p:sp>
      <p:sp>
        <p:nvSpPr>
          <p:cNvPr id="6" name="Rectangle 5"/>
          <p:cNvSpPr/>
          <p:nvPr/>
        </p:nvSpPr>
        <p:spPr>
          <a:xfrm>
            <a:off x="0" y="3800"/>
            <a:ext cx="1008112" cy="685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1173894" y="3800"/>
            <a:ext cx="1008112" cy="685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7392144" y="5593098"/>
            <a:ext cx="3240360" cy="954107"/>
          </a:xfrm>
          <a:prstGeom prst="rect">
            <a:avLst/>
          </a:prstGeom>
          <a:noFill/>
        </p:spPr>
        <p:txBody>
          <a:bodyPr wrap="square" rtlCol="0">
            <a:spAutoFit/>
          </a:bodyPr>
          <a:lstStyle/>
          <a:p>
            <a:r>
              <a:rPr lang="en-IN" sz="2800" dirty="0" smtClean="0"/>
              <a:t>Umesh Kushwaha </a:t>
            </a:r>
          </a:p>
          <a:p>
            <a:r>
              <a:rPr lang="en-IN" sz="2800" dirty="0" smtClean="0"/>
              <a:t>2019167</a:t>
            </a:r>
            <a:endParaRPr lang="en-IN" sz="2800" dirty="0"/>
          </a:p>
        </p:txBody>
      </p:sp>
      <p:sp>
        <p:nvSpPr>
          <p:cNvPr id="9" name="TextBox 8"/>
          <p:cNvSpPr txBox="1"/>
          <p:nvPr/>
        </p:nvSpPr>
        <p:spPr>
          <a:xfrm>
            <a:off x="7389021" y="4149080"/>
            <a:ext cx="3947062" cy="954107"/>
          </a:xfrm>
          <a:prstGeom prst="rect">
            <a:avLst/>
          </a:prstGeom>
          <a:noFill/>
        </p:spPr>
        <p:txBody>
          <a:bodyPr wrap="square" rtlCol="0">
            <a:spAutoFit/>
          </a:bodyPr>
          <a:lstStyle/>
          <a:p>
            <a:r>
              <a:rPr lang="en-IN" sz="2800" dirty="0" smtClean="0"/>
              <a:t>Shrestha Pratap Singh </a:t>
            </a:r>
          </a:p>
          <a:p>
            <a:r>
              <a:rPr lang="en-IN" sz="2800" dirty="0" smtClean="0"/>
              <a:t>2019147</a:t>
            </a:r>
            <a:endParaRPr lang="en-IN" sz="2800" dirty="0"/>
          </a:p>
        </p:txBody>
      </p:sp>
      <p:sp>
        <p:nvSpPr>
          <p:cNvPr id="10" name="TextBox 9"/>
          <p:cNvSpPr txBox="1"/>
          <p:nvPr/>
        </p:nvSpPr>
        <p:spPr>
          <a:xfrm>
            <a:off x="1271464" y="4149080"/>
            <a:ext cx="2664296" cy="954107"/>
          </a:xfrm>
          <a:prstGeom prst="rect">
            <a:avLst/>
          </a:prstGeom>
          <a:noFill/>
        </p:spPr>
        <p:txBody>
          <a:bodyPr wrap="square" rtlCol="0">
            <a:spAutoFit/>
          </a:bodyPr>
          <a:lstStyle/>
          <a:p>
            <a:r>
              <a:rPr lang="en-IN" sz="2800" dirty="0" smtClean="0"/>
              <a:t>Utkarsh Sahaya </a:t>
            </a:r>
          </a:p>
          <a:p>
            <a:r>
              <a:rPr lang="en-IN" sz="2800" dirty="0" smtClean="0"/>
              <a:t>2019168</a:t>
            </a:r>
            <a:endParaRPr lang="en-IN" sz="2800" dirty="0"/>
          </a:p>
        </p:txBody>
      </p:sp>
      <p:sp>
        <p:nvSpPr>
          <p:cNvPr id="11" name="TextBox 10"/>
          <p:cNvSpPr txBox="1"/>
          <p:nvPr/>
        </p:nvSpPr>
        <p:spPr>
          <a:xfrm>
            <a:off x="1284469" y="5593097"/>
            <a:ext cx="3204356" cy="954107"/>
          </a:xfrm>
          <a:prstGeom prst="rect">
            <a:avLst/>
          </a:prstGeom>
          <a:noFill/>
        </p:spPr>
        <p:txBody>
          <a:bodyPr wrap="square" rtlCol="0">
            <a:spAutoFit/>
          </a:bodyPr>
          <a:lstStyle/>
          <a:p>
            <a:r>
              <a:rPr lang="en-IN" sz="2800" dirty="0" smtClean="0"/>
              <a:t>Simran Simoliya </a:t>
            </a:r>
          </a:p>
          <a:p>
            <a:r>
              <a:rPr lang="en-IN" sz="2800" dirty="0" smtClean="0"/>
              <a:t>2019153</a:t>
            </a:r>
            <a:endParaRPr lang="en-IN" sz="2800" dirty="0"/>
          </a:p>
        </p:txBody>
      </p:sp>
    </p:spTree>
    <p:extLst>
      <p:ext uri="{BB962C8B-B14F-4D97-AF65-F5344CB8AC3E}">
        <p14:creationId xmlns:p14="http://schemas.microsoft.com/office/powerpoint/2010/main" val="1001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Contents </a:t>
            </a:r>
            <a:endParaRPr lang="en-US" sz="6000" dirty="0"/>
          </a:p>
        </p:txBody>
      </p:sp>
      <p:sp>
        <p:nvSpPr>
          <p:cNvPr id="3" name="Content Placeholder 2"/>
          <p:cNvSpPr>
            <a:spLocks noGrp="1"/>
          </p:cNvSpPr>
          <p:nvPr>
            <p:ph idx="1"/>
          </p:nvPr>
        </p:nvSpPr>
        <p:spPr>
          <a:xfrm>
            <a:off x="695400" y="1627176"/>
            <a:ext cx="5040560" cy="5220073"/>
          </a:xfrm>
        </p:spPr>
        <p:txBody>
          <a:bodyPr>
            <a:normAutofit fontScale="92500" lnSpcReduction="20000"/>
          </a:bodyPr>
          <a:lstStyle/>
          <a:p>
            <a:pPr marL="457200" indent="-457200">
              <a:buFont typeface="+mj-lt"/>
              <a:buAutoNum type="arabicPeriod"/>
            </a:pPr>
            <a:r>
              <a:rPr lang="en-US" dirty="0" smtClean="0">
                <a:solidFill>
                  <a:schemeClr val="tx1"/>
                </a:solidFill>
                <a:latin typeface="Gill Sans MT" panose="020B0502020104020203" pitchFamily="34" charset="0"/>
              </a:rPr>
              <a:t>Introduction </a:t>
            </a:r>
          </a:p>
          <a:p>
            <a:pPr marL="457200" indent="-457200">
              <a:buFont typeface="+mj-lt"/>
              <a:buAutoNum type="arabicPeriod"/>
            </a:pPr>
            <a:r>
              <a:rPr lang="en-US" dirty="0" smtClean="0">
                <a:solidFill>
                  <a:schemeClr val="tx1"/>
                </a:solidFill>
                <a:latin typeface="Gill Sans MT" panose="020B0502020104020203" pitchFamily="34" charset="0"/>
              </a:rPr>
              <a:t>About the project</a:t>
            </a:r>
          </a:p>
          <a:p>
            <a:pPr marL="457200" indent="-457200">
              <a:buFont typeface="+mj-lt"/>
              <a:buAutoNum type="arabicPeriod"/>
            </a:pPr>
            <a:r>
              <a:rPr lang="en-US" dirty="0" smtClean="0">
                <a:solidFill>
                  <a:schemeClr val="tx1"/>
                </a:solidFill>
                <a:latin typeface="Gill Sans MT" panose="020B0502020104020203" pitchFamily="34" charset="0"/>
              </a:rPr>
              <a:t>Hardware components Required</a:t>
            </a:r>
          </a:p>
          <a:p>
            <a:pPr marL="457200" indent="-457200">
              <a:buFont typeface="+mj-lt"/>
              <a:buAutoNum type="arabicPeriod"/>
            </a:pPr>
            <a:r>
              <a:rPr lang="en-US" dirty="0" smtClean="0">
                <a:solidFill>
                  <a:schemeClr val="tx1"/>
                </a:solidFill>
                <a:latin typeface="Gill Sans MT" panose="020B0502020104020203" pitchFamily="34" charset="0"/>
              </a:rPr>
              <a:t>Software components Required</a:t>
            </a:r>
          </a:p>
          <a:p>
            <a:pPr marL="457200" indent="-457200">
              <a:buFont typeface="+mj-lt"/>
              <a:buAutoNum type="arabicPeriod"/>
            </a:pPr>
            <a:r>
              <a:rPr lang="en-US" dirty="0" smtClean="0">
                <a:solidFill>
                  <a:schemeClr val="tx1"/>
                </a:solidFill>
                <a:latin typeface="Gill Sans MT" panose="020B0502020104020203" pitchFamily="34" charset="0"/>
              </a:rPr>
              <a:t>Circuitry</a:t>
            </a:r>
          </a:p>
          <a:p>
            <a:pPr marL="457200" indent="-457200">
              <a:buFont typeface="+mj-lt"/>
              <a:buAutoNum type="arabicPeriod"/>
            </a:pPr>
            <a:r>
              <a:rPr lang="en-US" dirty="0" smtClean="0">
                <a:solidFill>
                  <a:schemeClr val="tx1"/>
                </a:solidFill>
                <a:latin typeface="Gill Sans MT" panose="020B0502020104020203" pitchFamily="34" charset="0"/>
              </a:rPr>
              <a:t>Block diagram</a:t>
            </a:r>
          </a:p>
          <a:p>
            <a:pPr marL="457200" indent="-457200">
              <a:buFont typeface="+mj-lt"/>
              <a:buAutoNum type="arabicPeriod"/>
            </a:pPr>
            <a:r>
              <a:rPr lang="en-US" dirty="0" smtClean="0">
                <a:solidFill>
                  <a:schemeClr val="tx1"/>
                </a:solidFill>
                <a:latin typeface="Gill Sans MT" panose="020B0502020104020203" pitchFamily="34" charset="0"/>
              </a:rPr>
              <a:t>Code implementation</a:t>
            </a:r>
          </a:p>
          <a:p>
            <a:pPr marL="457200" indent="-457200">
              <a:buFont typeface="+mj-lt"/>
              <a:buAutoNum type="arabicPeriod"/>
            </a:pPr>
            <a:r>
              <a:rPr lang="en-US" dirty="0" smtClean="0">
                <a:solidFill>
                  <a:schemeClr val="tx1"/>
                </a:solidFill>
                <a:latin typeface="Gill Sans MT" panose="020B0502020104020203" pitchFamily="34" charset="0"/>
              </a:rPr>
              <a:t>Flow chart of code</a:t>
            </a:r>
          </a:p>
          <a:p>
            <a:pPr marL="457200" indent="-457200">
              <a:buFont typeface="+mj-lt"/>
              <a:buAutoNum type="arabicPeriod"/>
            </a:pPr>
            <a:r>
              <a:rPr lang="en-US" dirty="0" smtClean="0">
                <a:solidFill>
                  <a:schemeClr val="tx1"/>
                </a:solidFill>
                <a:latin typeface="Gill Sans MT" panose="020B0502020104020203" pitchFamily="34" charset="0"/>
              </a:rPr>
              <a:t>Further extension</a:t>
            </a:r>
          </a:p>
          <a:p>
            <a:pPr marL="457200" indent="-457200">
              <a:buFont typeface="+mj-lt"/>
              <a:buAutoNum type="arabicPeriod"/>
            </a:pPr>
            <a:r>
              <a:rPr lang="en-US" dirty="0" smtClean="0">
                <a:solidFill>
                  <a:schemeClr val="tx1"/>
                </a:solidFill>
                <a:latin typeface="Gill Sans MT" panose="020B0502020104020203" pitchFamily="34" charset="0"/>
              </a:rPr>
              <a:t>Video of Simulation</a:t>
            </a:r>
          </a:p>
          <a:p>
            <a:pPr marL="457200" indent="-457200">
              <a:buFont typeface="+mj-lt"/>
              <a:buAutoNum type="arabicPeriod"/>
            </a:pPr>
            <a:r>
              <a:rPr lang="en-US" dirty="0" smtClean="0">
                <a:solidFill>
                  <a:schemeClr val="tx1"/>
                </a:solidFill>
                <a:latin typeface="Gill Sans MT" panose="020B0502020104020203" pitchFamily="34" charset="0"/>
              </a:rPr>
              <a:t>Conclusion</a:t>
            </a:r>
          </a:p>
          <a:p>
            <a:pPr marL="457200" indent="-457200">
              <a:buFont typeface="+mj-lt"/>
              <a:buAutoNum type="arabicPeriod"/>
            </a:pPr>
            <a:endParaRPr lang="en-US"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76158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Introduction </a:t>
            </a:r>
            <a:endParaRPr lang="en-US" sz="6000" dirty="0"/>
          </a:p>
        </p:txBody>
      </p:sp>
      <p:sp>
        <p:nvSpPr>
          <p:cNvPr id="3" name="Content Placeholder 2"/>
          <p:cNvSpPr>
            <a:spLocks noGrp="1"/>
          </p:cNvSpPr>
          <p:nvPr>
            <p:ph idx="1"/>
          </p:nvPr>
        </p:nvSpPr>
        <p:spPr>
          <a:xfrm>
            <a:off x="623392" y="1899083"/>
            <a:ext cx="7416824" cy="4788025"/>
          </a:xfrm>
        </p:spPr>
        <p:txBody>
          <a:bodyPr>
            <a:normAutofit/>
          </a:bodyPr>
          <a:lstStyle/>
          <a:p>
            <a:pPr>
              <a:buFont typeface="Wingdings" panose="05000000000000000000" pitchFamily="2" charset="2"/>
              <a:buChar char="Ø"/>
            </a:pPr>
            <a:r>
              <a:rPr lang="en-US" dirty="0" smtClean="0">
                <a:solidFill>
                  <a:schemeClr val="tx1"/>
                </a:solidFill>
                <a:latin typeface="Gill Sans MT" panose="020B0502020104020203" pitchFamily="34" charset="0"/>
              </a:rPr>
              <a:t>Heart is one of the most important organs in the body.</a:t>
            </a:r>
          </a:p>
          <a:p>
            <a:pPr>
              <a:buFont typeface="Wingdings" panose="05000000000000000000" pitchFamily="2" charset="2"/>
              <a:buChar char="Ø"/>
            </a:pPr>
            <a:r>
              <a:rPr lang="en-US" dirty="0" smtClean="0">
                <a:solidFill>
                  <a:schemeClr val="tx1"/>
                </a:solidFill>
                <a:latin typeface="Gill Sans MT" panose="020B0502020104020203" pitchFamily="34" charset="0"/>
              </a:rPr>
              <a:t>It is also the organ which causes the most number of deaths. In fact worldwide “Cardiovascular disease” are the cause of most number of deaths, and out of which 80% of are due to coronary heart attack.</a:t>
            </a:r>
          </a:p>
          <a:p>
            <a:pPr>
              <a:buFont typeface="Wingdings" panose="05000000000000000000" pitchFamily="2" charset="2"/>
              <a:buChar char="Ø"/>
            </a:pPr>
            <a:r>
              <a:rPr lang="en-US" dirty="0" smtClean="0">
                <a:solidFill>
                  <a:schemeClr val="tx1"/>
                </a:solidFill>
                <a:latin typeface="Gill Sans MT" panose="020B0502020104020203" pitchFamily="34" charset="0"/>
              </a:rPr>
              <a:t>This makes regular heart monitoring very important.</a:t>
            </a:r>
          </a:p>
          <a:p>
            <a:pPr>
              <a:buFont typeface="Wingdings" panose="05000000000000000000" pitchFamily="2" charset="2"/>
              <a:buChar char="Ø"/>
            </a:pPr>
            <a:r>
              <a:rPr lang="en-US" dirty="0" smtClean="0">
                <a:solidFill>
                  <a:schemeClr val="tx1"/>
                </a:solidFill>
                <a:latin typeface="Gill Sans MT" panose="020B0502020104020203" pitchFamily="34" charset="0"/>
              </a:rPr>
              <a:t>The problem is that it is not feasible for people to go to hospital for daily checkup. Hence a system should be made which makes heart monitoring possible at home and also without requirement of medical professional. </a:t>
            </a:r>
          </a:p>
          <a:p>
            <a:pPr>
              <a:buFont typeface="Wingdings" panose="05000000000000000000" pitchFamily="2" charset="2"/>
              <a:buChar char="Ø"/>
            </a:pPr>
            <a:r>
              <a:rPr lang="en-US" dirty="0" smtClean="0">
                <a:solidFill>
                  <a:schemeClr val="tx1"/>
                </a:solidFill>
                <a:latin typeface="Gill Sans MT" panose="020B0502020104020203" pitchFamily="34" charset="0"/>
              </a:rPr>
              <a:t>It should be easy to use, yet highly accurate.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264" y="2132856"/>
            <a:ext cx="3010398" cy="4320480"/>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About </a:t>
            </a:r>
            <a:r>
              <a:rPr lang="en-US" sz="6000" dirty="0"/>
              <a:t>T</a:t>
            </a:r>
            <a:r>
              <a:rPr lang="en-US" sz="6000" dirty="0" smtClean="0"/>
              <a:t>he Project </a:t>
            </a:r>
            <a:endParaRPr lang="en-US" sz="6000" dirty="0"/>
          </a:p>
        </p:txBody>
      </p:sp>
      <p:sp>
        <p:nvSpPr>
          <p:cNvPr id="3" name="Content Placeholder 2"/>
          <p:cNvSpPr>
            <a:spLocks noGrp="1"/>
          </p:cNvSpPr>
          <p:nvPr>
            <p:ph idx="1"/>
          </p:nvPr>
        </p:nvSpPr>
        <p:spPr>
          <a:xfrm>
            <a:off x="699442" y="5585370"/>
            <a:ext cx="11266147" cy="832867"/>
          </a:xfrm>
        </p:spPr>
        <p:txBody>
          <a:bodyPr>
            <a:normAutofit/>
          </a:bodyPr>
          <a:lstStyle/>
          <a:p>
            <a:pPr>
              <a:buFont typeface="Wingdings" panose="05000000000000000000" pitchFamily="2" charset="2"/>
              <a:buChar char="Ø"/>
            </a:pPr>
            <a:r>
              <a:rPr lang="en-US" dirty="0" smtClean="0">
                <a:solidFill>
                  <a:schemeClr val="tx1"/>
                </a:solidFill>
                <a:latin typeface="Gill Sans MT" panose="020B0502020104020203" pitchFamily="34" charset="0"/>
              </a:rPr>
              <a:t>Various machine learning algorithms can be used to draw insights on the data recorded over a period of time.</a:t>
            </a:r>
          </a:p>
          <a:p>
            <a:pPr>
              <a:buFont typeface="Wingdings" panose="05000000000000000000" pitchFamily="2" charset="2"/>
              <a:buChar char="Ø"/>
            </a:pPr>
            <a:endParaRPr lang="en-US" dirty="0" smtClean="0">
              <a:solidFill>
                <a:schemeClr val="tx1"/>
              </a:solidFill>
              <a:latin typeface="Gill Sans MT" panose="020B0502020104020203" pitchFamily="34" charset="0"/>
            </a:endParaRPr>
          </a:p>
          <a:p>
            <a:pPr marL="0" indent="0">
              <a:buNone/>
            </a:pPr>
            <a:endParaRPr lang="en-US" dirty="0" smtClean="0">
              <a:solidFill>
                <a:schemeClr val="tx1"/>
              </a:solidFill>
              <a:latin typeface="Gill Sans MT" panose="020B0502020104020203" pitchFamily="34" charset="0"/>
            </a:endParaRPr>
          </a:p>
          <a:p>
            <a:pPr>
              <a:buFont typeface="Wingdings" panose="05000000000000000000" pitchFamily="2" charset="2"/>
              <a:buChar char="Ø"/>
            </a:pPr>
            <a:endParaRPr lang="en-US" dirty="0" smtClean="0">
              <a:solidFill>
                <a:schemeClr val="tx1"/>
              </a:solidFill>
              <a:latin typeface="Gill Sans MT" panose="020B05020201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2050644"/>
            <a:ext cx="4149803" cy="3281139"/>
          </a:xfrm>
          <a:prstGeom prst="rect">
            <a:avLst/>
          </a:prstGeom>
        </p:spPr>
      </p:pic>
      <p:sp>
        <p:nvSpPr>
          <p:cNvPr id="6" name="Content Placeholder 2"/>
          <p:cNvSpPr txBox="1">
            <a:spLocks/>
          </p:cNvSpPr>
          <p:nvPr/>
        </p:nvSpPr>
        <p:spPr>
          <a:xfrm>
            <a:off x="5159896" y="2020069"/>
            <a:ext cx="6624736" cy="3960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solidFill>
                  <a:schemeClr val="tx1"/>
                </a:solidFill>
                <a:latin typeface="Gill Sans MT" panose="020B0502020104020203" pitchFamily="34" charset="0"/>
              </a:rPr>
              <a:t>Embedded Systems can be used as a solution to have accurate and easy to use device for heart monitoring</a:t>
            </a:r>
            <a:r>
              <a:rPr lang="en-US" dirty="0" smtClean="0">
                <a:solidFill>
                  <a:schemeClr val="tx1"/>
                </a:solidFill>
                <a:latin typeface="Gill Sans MT" panose="020B0502020104020203" pitchFamily="34" charset="0"/>
              </a:rPr>
              <a:t>.</a:t>
            </a:r>
          </a:p>
          <a:p>
            <a:pPr>
              <a:buFont typeface="Wingdings" panose="05000000000000000000" pitchFamily="2" charset="2"/>
              <a:buChar char="Ø"/>
            </a:pPr>
            <a:r>
              <a:rPr lang="en-US" dirty="0" smtClean="0">
                <a:solidFill>
                  <a:schemeClr val="tx1"/>
                </a:solidFill>
                <a:latin typeface="Gill Sans MT" panose="020B0502020104020203" pitchFamily="34" charset="0"/>
              </a:rPr>
              <a:t>Wi-Fi module like ESP8266 could be used which would allow the data to be sent on a remote server. </a:t>
            </a:r>
            <a:r>
              <a:rPr lang="en-US" dirty="0">
                <a:solidFill>
                  <a:schemeClr val="tx1"/>
                </a:solidFill>
                <a:latin typeface="Gill Sans MT" panose="020B0502020104020203" pitchFamily="34" charset="0"/>
              </a:rPr>
              <a:t> </a:t>
            </a:r>
            <a:endParaRPr lang="en-US" dirty="0" smtClean="0">
              <a:solidFill>
                <a:schemeClr val="tx1"/>
              </a:solidFill>
              <a:latin typeface="Gill Sans MT" panose="020B0502020104020203" pitchFamily="34" charset="0"/>
            </a:endParaRPr>
          </a:p>
          <a:p>
            <a:pPr>
              <a:buFont typeface="Wingdings" panose="05000000000000000000" pitchFamily="2" charset="2"/>
              <a:buChar char="Ø"/>
            </a:pPr>
            <a:r>
              <a:rPr lang="en-US" dirty="0" smtClean="0">
                <a:solidFill>
                  <a:schemeClr val="tx1"/>
                </a:solidFill>
                <a:latin typeface="Gill Sans MT" panose="020B0502020104020203" pitchFamily="34" charset="0"/>
              </a:rPr>
              <a:t>The data sent on a remote server could be stored, exported, visualized and analyzed graphically.</a:t>
            </a:r>
          </a:p>
          <a:p>
            <a:pPr>
              <a:buFont typeface="Wingdings" panose="05000000000000000000" pitchFamily="2" charset="2"/>
              <a:buChar char="Ø"/>
            </a:pPr>
            <a:endParaRPr lang="en-US" dirty="0" smtClean="0">
              <a:solidFill>
                <a:schemeClr val="tx1"/>
              </a:solidFill>
              <a:latin typeface="Gill Sans MT" panose="020B0502020104020203" pitchFamily="34" charset="0"/>
            </a:endParaRPr>
          </a:p>
          <a:p>
            <a:pPr marL="0" indent="0">
              <a:buFont typeface="Arial" pitchFamily="34" charset="0"/>
              <a:buNone/>
            </a:pPr>
            <a:endParaRPr lang="en-US" dirty="0" smtClean="0">
              <a:solidFill>
                <a:schemeClr val="tx1"/>
              </a:solidFill>
              <a:latin typeface="Gill Sans MT" panose="020B0502020104020203" pitchFamily="34" charset="0"/>
            </a:endParaRPr>
          </a:p>
          <a:p>
            <a:pPr>
              <a:buFont typeface="Wingdings" panose="05000000000000000000" pitchFamily="2" charset="2"/>
              <a:buChar char="Ø"/>
            </a:pPr>
            <a:endParaRPr lang="en-US"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238606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44624"/>
            <a:ext cx="10058400" cy="1325563"/>
          </a:xfrm>
        </p:spPr>
        <p:txBody>
          <a:bodyPr>
            <a:normAutofit/>
          </a:bodyPr>
          <a:lstStyle/>
          <a:p>
            <a:r>
              <a:rPr lang="en-US" sz="6000" dirty="0" smtClean="0"/>
              <a:t>Online Simulation intricacy </a:t>
            </a:r>
            <a:endParaRPr lang="en-US" sz="6000" dirty="0"/>
          </a:p>
        </p:txBody>
      </p:sp>
      <p:sp>
        <p:nvSpPr>
          <p:cNvPr id="6" name="Content Placeholder 2"/>
          <p:cNvSpPr txBox="1">
            <a:spLocks/>
          </p:cNvSpPr>
          <p:nvPr/>
        </p:nvSpPr>
        <p:spPr>
          <a:xfrm>
            <a:off x="191344" y="1700808"/>
            <a:ext cx="5040560" cy="392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200" dirty="0" smtClean="0">
                <a:solidFill>
                  <a:schemeClr val="tx1"/>
                </a:solidFill>
                <a:latin typeface="Gill Sans MT" panose="020B0502020104020203" pitchFamily="34" charset="0"/>
              </a:rPr>
              <a:t>Because of lack of hardware components. The project is simulated in Proteus software.  </a:t>
            </a:r>
          </a:p>
          <a:p>
            <a:pPr>
              <a:buFont typeface="Wingdings" panose="05000000000000000000" pitchFamily="2" charset="2"/>
              <a:buChar char="Ø"/>
            </a:pPr>
            <a:r>
              <a:rPr lang="en-US" sz="2200" dirty="0" smtClean="0">
                <a:solidFill>
                  <a:schemeClr val="tx1"/>
                </a:solidFill>
                <a:latin typeface="Gill Sans MT" panose="020B0502020104020203" pitchFamily="34" charset="0"/>
              </a:rPr>
              <a:t>However the Wi-Fi segment of the process could not be simulated in that environment too. </a:t>
            </a:r>
          </a:p>
          <a:p>
            <a:pPr marL="285750" indent="-285750">
              <a:buFont typeface="Wingdings" panose="05000000000000000000" pitchFamily="2" charset="2"/>
              <a:buChar char="Ø"/>
            </a:pPr>
            <a:r>
              <a:rPr lang="en-US" sz="2200" dirty="0">
                <a:solidFill>
                  <a:schemeClr val="tx1"/>
                </a:solidFill>
                <a:latin typeface="Gill Sans MT" panose="020B0502020104020203" pitchFamily="34" charset="0"/>
              </a:rPr>
              <a:t>Since actual heartbeat cannot be </a:t>
            </a:r>
            <a:r>
              <a:rPr lang="en-US" sz="2200" dirty="0" smtClean="0">
                <a:solidFill>
                  <a:schemeClr val="tx1"/>
                </a:solidFill>
                <a:latin typeface="Gill Sans MT" panose="020B0502020104020203" pitchFamily="34" charset="0"/>
              </a:rPr>
              <a:t>made </a:t>
            </a:r>
            <a:r>
              <a:rPr lang="en-US" sz="2200" dirty="0">
                <a:solidFill>
                  <a:schemeClr val="tx1"/>
                </a:solidFill>
                <a:latin typeface="Gill Sans MT" panose="020B0502020104020203" pitchFamily="34" charset="0"/>
              </a:rPr>
              <a:t>in simulation, therefore a variable resistor is used which varies the resistance, causing different values of heartbeat.</a:t>
            </a:r>
          </a:p>
          <a:p>
            <a:endParaRPr lang="en-IN" sz="2200" dirty="0">
              <a:solidFill>
                <a:schemeClr val="tx1"/>
              </a:solidFill>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a:p>
            <a:pPr marL="0" indent="0">
              <a:buFont typeface="Arial" pitchFamily="34" charset="0"/>
              <a:buNone/>
            </a:pPr>
            <a:endParaRPr lang="en-US" sz="2200" dirty="0" smtClean="0">
              <a:solidFill>
                <a:schemeClr val="tx1"/>
              </a:solidFill>
              <a:latin typeface="Gill Sans MT" panose="020B0502020104020203" pitchFamily="34" charset="0"/>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700808"/>
            <a:ext cx="6637773" cy="3672408"/>
          </a:xfrm>
          <a:prstGeom prst="rect">
            <a:avLst/>
          </a:prstGeom>
        </p:spPr>
      </p:pic>
      <p:sp>
        <p:nvSpPr>
          <p:cNvPr id="7" name="Content Placeholder 2"/>
          <p:cNvSpPr txBox="1">
            <a:spLocks/>
          </p:cNvSpPr>
          <p:nvPr/>
        </p:nvSpPr>
        <p:spPr>
          <a:xfrm>
            <a:off x="191344" y="5625244"/>
            <a:ext cx="11822349" cy="93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200" dirty="0" smtClean="0">
                <a:solidFill>
                  <a:schemeClr val="tx1"/>
                </a:solidFill>
                <a:latin typeface="Gill Sans MT" panose="020B0502020104020203" pitchFamily="34" charset="0"/>
              </a:rPr>
              <a:t>The data of heartbeat recorded through </a:t>
            </a:r>
            <a:r>
              <a:rPr lang="en-US" sz="2200" dirty="0">
                <a:solidFill>
                  <a:schemeClr val="tx1"/>
                </a:solidFill>
                <a:latin typeface="Gill Sans MT" panose="020B0502020104020203" pitchFamily="34" charset="0"/>
              </a:rPr>
              <a:t>P</a:t>
            </a:r>
            <a:r>
              <a:rPr lang="en-US" sz="2200" dirty="0" smtClean="0">
                <a:solidFill>
                  <a:schemeClr val="tx1"/>
                </a:solidFill>
                <a:latin typeface="Gill Sans MT" panose="020B0502020104020203" pitchFamily="34" charset="0"/>
              </a:rPr>
              <a:t>roteus is manually sent to Tinkercad where further things are done like measuring body temperature and effective warning system.</a:t>
            </a:r>
            <a:endParaRPr lang="en-IN" sz="2200" dirty="0">
              <a:solidFill>
                <a:schemeClr val="tx1"/>
              </a:solidFill>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a:p>
            <a:pPr marL="0" indent="0">
              <a:buFont typeface="Arial" pitchFamily="34" charset="0"/>
              <a:buNone/>
            </a:pPr>
            <a:endParaRPr lang="en-US" sz="2200" dirty="0" smtClean="0">
              <a:solidFill>
                <a:schemeClr val="tx1"/>
              </a:solidFill>
              <a:latin typeface="Gill Sans MT" panose="020B0502020104020203" pitchFamily="34" charset="0"/>
            </a:endParaRPr>
          </a:p>
          <a:p>
            <a:pPr>
              <a:buFont typeface="Wingdings" panose="05000000000000000000" pitchFamily="2" charset="2"/>
              <a:buChar char="Ø"/>
            </a:pPr>
            <a:endParaRPr lang="en-US" sz="2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7825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89869"/>
            <a:ext cx="10058400" cy="1325563"/>
          </a:xfrm>
        </p:spPr>
        <p:txBody>
          <a:bodyPr>
            <a:normAutofit/>
          </a:bodyPr>
          <a:lstStyle/>
          <a:p>
            <a:r>
              <a:rPr lang="en-US" sz="5400" dirty="0" smtClean="0"/>
              <a:t>Hardware Components Required </a:t>
            </a:r>
            <a:endParaRPr lang="en-US" sz="5400"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27161006"/>
              </p:ext>
            </p:extLst>
          </p:nvPr>
        </p:nvGraphicFramePr>
        <p:xfrm>
          <a:off x="911424" y="1568137"/>
          <a:ext cx="10369151" cy="5112567"/>
        </p:xfrm>
        <a:graphic>
          <a:graphicData uri="http://schemas.openxmlformats.org/drawingml/2006/table">
            <a:tbl>
              <a:tblPr firstRow="1" bandRow="1">
                <a:tableStyleId>{8A107856-5554-42FB-B03E-39F5DBC370BA}</a:tableStyleId>
              </a:tblPr>
              <a:tblGrid>
                <a:gridCol w="2131975">
                  <a:extLst>
                    <a:ext uri="{9D8B030D-6E8A-4147-A177-3AD203B41FA5}">
                      <a16:colId xmlns:a16="http://schemas.microsoft.com/office/drawing/2014/main" val="20000"/>
                    </a:ext>
                  </a:extLst>
                </a:gridCol>
                <a:gridCol w="4118588">
                  <a:extLst>
                    <a:ext uri="{9D8B030D-6E8A-4147-A177-3AD203B41FA5}">
                      <a16:colId xmlns:a16="http://schemas.microsoft.com/office/drawing/2014/main" val="20001"/>
                    </a:ext>
                  </a:extLst>
                </a:gridCol>
                <a:gridCol w="4118588">
                  <a:extLst>
                    <a:ext uri="{9D8B030D-6E8A-4147-A177-3AD203B41FA5}">
                      <a16:colId xmlns:a16="http://schemas.microsoft.com/office/drawing/2014/main" val="3479677752"/>
                    </a:ext>
                  </a:extLst>
                </a:gridCol>
              </a:tblGrid>
              <a:tr h="1070387">
                <a:tc>
                  <a:txBody>
                    <a:bodyPr/>
                    <a:lstStyle/>
                    <a:p>
                      <a:pPr algn="ctr"/>
                      <a:r>
                        <a:rPr lang="en-US" b="0" dirty="0" smtClean="0">
                          <a:solidFill>
                            <a:schemeClr val="tx1"/>
                          </a:solidFill>
                        </a:rPr>
                        <a:t>Microcontroller (Arduino</a:t>
                      </a:r>
                      <a:r>
                        <a:rPr lang="en-US" b="0" baseline="0" dirty="0" smtClean="0">
                          <a:solidFill>
                            <a:schemeClr val="tx1"/>
                          </a:solidFill>
                        </a:rPr>
                        <a:t> Uno)</a:t>
                      </a:r>
                      <a:endParaRPr lang="en-US" b="0" dirty="0">
                        <a:solidFill>
                          <a:schemeClr val="tx1"/>
                        </a:solidFill>
                      </a:endParaRPr>
                    </a:p>
                  </a:txBody>
                  <a:tcPr anchor="ctr"/>
                </a:tc>
                <a:tc>
                  <a:txBody>
                    <a:bodyPr/>
                    <a:lstStyle/>
                    <a:p>
                      <a:pPr algn="ctr"/>
                      <a:r>
                        <a:rPr lang="en-US" b="0" dirty="0" smtClean="0">
                          <a:solidFill>
                            <a:schemeClr val="tx1"/>
                          </a:solidFill>
                        </a:rPr>
                        <a:t>The</a:t>
                      </a:r>
                      <a:r>
                        <a:rPr lang="en-US" b="0" baseline="0" dirty="0" smtClean="0">
                          <a:solidFill>
                            <a:schemeClr val="tx1"/>
                          </a:solidFill>
                        </a:rPr>
                        <a:t> main processing unit of the project</a:t>
                      </a:r>
                      <a:endParaRPr lang="en-US" b="0" dirty="0">
                        <a:solidFill>
                          <a:schemeClr val="tx1"/>
                        </a:solidFill>
                      </a:endParaRPr>
                    </a:p>
                  </a:txBody>
                  <a:tcPr anchor="ctr"/>
                </a:tc>
                <a:tc>
                  <a:txBody>
                    <a:bodyPr/>
                    <a:lstStyle/>
                    <a:p>
                      <a:pPr algn="ctr"/>
                      <a:endParaRPr lang="en-US" b="0" dirty="0">
                        <a:solidFill>
                          <a:schemeClr val="tx1"/>
                        </a:solidFill>
                      </a:endParaRPr>
                    </a:p>
                  </a:txBody>
                  <a:tcPr anchor="ctr"/>
                </a:tc>
                <a:extLst>
                  <a:ext uri="{0D108BD9-81ED-4DB2-BD59-A6C34878D82A}">
                    <a16:rowId xmlns:a16="http://schemas.microsoft.com/office/drawing/2014/main" val="10001"/>
                  </a:ext>
                </a:extLst>
              </a:tr>
              <a:tr h="1089852">
                <a:tc>
                  <a:txBody>
                    <a:bodyPr/>
                    <a:lstStyle/>
                    <a:p>
                      <a:pPr algn="ctr"/>
                      <a:r>
                        <a:rPr lang="en-US" b="0" dirty="0" smtClean="0">
                          <a:solidFill>
                            <a:schemeClr val="tx1"/>
                          </a:solidFill>
                        </a:rPr>
                        <a:t>ESP8266</a:t>
                      </a:r>
                      <a:r>
                        <a:rPr lang="en-US" b="0" baseline="0" dirty="0" smtClean="0">
                          <a:solidFill>
                            <a:schemeClr val="tx1"/>
                          </a:solidFill>
                        </a:rPr>
                        <a:t> Wi-Fi module</a:t>
                      </a:r>
                      <a:endParaRPr lang="en-US" b="0" dirty="0">
                        <a:solidFill>
                          <a:schemeClr val="tx1"/>
                        </a:solidFill>
                      </a:endParaRPr>
                    </a:p>
                  </a:txBody>
                  <a:tcPr anchor="ctr"/>
                </a:tc>
                <a:tc>
                  <a:txBody>
                    <a:bodyPr/>
                    <a:lstStyle/>
                    <a:p>
                      <a:pPr algn="ctr"/>
                      <a:r>
                        <a:rPr lang="en-US" b="0" dirty="0" smtClean="0">
                          <a:solidFill>
                            <a:schemeClr val="tx1"/>
                          </a:solidFill>
                        </a:rPr>
                        <a:t>It</a:t>
                      </a:r>
                      <a:r>
                        <a:rPr lang="en-US" b="0" baseline="0" dirty="0" smtClean="0">
                          <a:solidFill>
                            <a:schemeClr val="tx1"/>
                          </a:solidFill>
                        </a:rPr>
                        <a:t> gives Wi-Fi access to the microcontroller</a:t>
                      </a:r>
                      <a:endParaRPr lang="en-US" b="0" dirty="0">
                        <a:solidFill>
                          <a:schemeClr val="tx1"/>
                        </a:solidFill>
                      </a:endParaRPr>
                    </a:p>
                  </a:txBody>
                  <a:tcPr anchor="ctr"/>
                </a:tc>
                <a:tc>
                  <a:txBody>
                    <a:bodyPr/>
                    <a:lstStyle/>
                    <a:p>
                      <a:pPr algn="ctr"/>
                      <a:endParaRPr lang="en-US" b="0" dirty="0">
                        <a:solidFill>
                          <a:schemeClr val="tx1"/>
                        </a:solidFill>
                      </a:endParaRPr>
                    </a:p>
                  </a:txBody>
                  <a:tcPr anchor="ctr"/>
                </a:tc>
                <a:extLst>
                  <a:ext uri="{0D108BD9-81ED-4DB2-BD59-A6C34878D82A}">
                    <a16:rowId xmlns:a16="http://schemas.microsoft.com/office/drawing/2014/main" val="640154558"/>
                  </a:ext>
                </a:extLst>
              </a:tr>
              <a:tr h="1008112">
                <a:tc>
                  <a:txBody>
                    <a:bodyPr/>
                    <a:lstStyle/>
                    <a:p>
                      <a:pPr algn="ctr"/>
                      <a:r>
                        <a:rPr lang="en-US" dirty="0" smtClean="0">
                          <a:solidFill>
                            <a:schemeClr val="tx1"/>
                          </a:solidFill>
                        </a:rPr>
                        <a:t>LCD</a:t>
                      </a:r>
                      <a:r>
                        <a:rPr lang="en-US" baseline="0" dirty="0" smtClean="0">
                          <a:solidFill>
                            <a:schemeClr val="tx1"/>
                          </a:solidFill>
                        </a:rPr>
                        <a:t> display</a:t>
                      </a:r>
                      <a:endParaRPr lang="en-US" dirty="0">
                        <a:solidFill>
                          <a:schemeClr val="tx1"/>
                        </a:solidFill>
                      </a:endParaRPr>
                    </a:p>
                  </a:txBody>
                  <a:tcPr anchor="ctr"/>
                </a:tc>
                <a:tc>
                  <a:txBody>
                    <a:bodyPr/>
                    <a:lstStyle/>
                    <a:p>
                      <a:pPr algn="ctr"/>
                      <a:r>
                        <a:rPr lang="en-US" dirty="0" smtClean="0">
                          <a:solidFill>
                            <a:schemeClr val="tx1"/>
                          </a:solidFill>
                        </a:rPr>
                        <a:t>To</a:t>
                      </a:r>
                      <a:r>
                        <a:rPr lang="en-US" baseline="0" dirty="0" smtClean="0">
                          <a:solidFill>
                            <a:schemeClr val="tx1"/>
                          </a:solidFill>
                        </a:rPr>
                        <a:t> display data observed and inferences relating to data. </a:t>
                      </a:r>
                      <a:endParaRPr lang="en-US" dirty="0">
                        <a:solidFill>
                          <a:schemeClr val="tx1"/>
                        </a:solidFill>
                      </a:endParaRPr>
                    </a:p>
                  </a:txBody>
                  <a:tcPr anchor="ctr"/>
                </a:tc>
                <a:tc>
                  <a:txBody>
                    <a:bodyPr/>
                    <a:lstStyle/>
                    <a:p>
                      <a:pPr algn="ctr"/>
                      <a:endParaRPr lang="en-US" dirty="0">
                        <a:solidFill>
                          <a:schemeClr val="tx1"/>
                        </a:solidFill>
                      </a:endParaRPr>
                    </a:p>
                  </a:txBody>
                  <a:tcPr anchor="ctr"/>
                </a:tc>
                <a:extLst>
                  <a:ext uri="{0D108BD9-81ED-4DB2-BD59-A6C34878D82A}">
                    <a16:rowId xmlns:a16="http://schemas.microsoft.com/office/drawing/2014/main" val="10002"/>
                  </a:ext>
                </a:extLst>
              </a:tr>
              <a:tr h="1012842">
                <a:tc>
                  <a:txBody>
                    <a:bodyPr/>
                    <a:lstStyle/>
                    <a:p>
                      <a:pPr algn="ctr"/>
                      <a:r>
                        <a:rPr lang="en-US" dirty="0" smtClean="0">
                          <a:solidFill>
                            <a:schemeClr val="tx1"/>
                          </a:solidFill>
                        </a:rPr>
                        <a:t>Heart</a:t>
                      </a:r>
                      <a:r>
                        <a:rPr lang="en-US" baseline="0" dirty="0" smtClean="0">
                          <a:solidFill>
                            <a:schemeClr val="tx1"/>
                          </a:solidFill>
                        </a:rPr>
                        <a:t> Beat sensor</a:t>
                      </a:r>
                      <a:endParaRPr lang="en-US" dirty="0">
                        <a:solidFill>
                          <a:schemeClr val="tx1"/>
                        </a:solidFill>
                      </a:endParaRPr>
                    </a:p>
                  </a:txBody>
                  <a:tcPr anchor="ctr"/>
                </a:tc>
                <a:tc>
                  <a:txBody>
                    <a:bodyPr/>
                    <a:lstStyle/>
                    <a:p>
                      <a:pPr algn="ctr"/>
                      <a:r>
                        <a:rPr lang="en-US" dirty="0" smtClean="0">
                          <a:solidFill>
                            <a:schemeClr val="tx1"/>
                          </a:solidFill>
                        </a:rPr>
                        <a:t>To</a:t>
                      </a:r>
                      <a:r>
                        <a:rPr lang="en-US" baseline="0" dirty="0" smtClean="0">
                          <a:solidFill>
                            <a:schemeClr val="tx1"/>
                          </a:solidFill>
                        </a:rPr>
                        <a:t> measure heart beat</a:t>
                      </a:r>
                      <a:endParaRPr lang="en-US" dirty="0">
                        <a:solidFill>
                          <a:schemeClr val="tx1"/>
                        </a:solidFill>
                      </a:endParaRPr>
                    </a:p>
                  </a:txBody>
                  <a:tcPr anchor="ctr"/>
                </a:tc>
                <a:tc>
                  <a:txBody>
                    <a:bodyPr/>
                    <a:lstStyle/>
                    <a:p>
                      <a:pPr algn="ctr"/>
                      <a:endParaRPr lang="en-US" dirty="0">
                        <a:solidFill>
                          <a:schemeClr val="tx1"/>
                        </a:solidFill>
                      </a:endParaRPr>
                    </a:p>
                  </a:txBody>
                  <a:tcPr anchor="ctr"/>
                </a:tc>
                <a:extLst>
                  <a:ext uri="{0D108BD9-81ED-4DB2-BD59-A6C34878D82A}">
                    <a16:rowId xmlns:a16="http://schemas.microsoft.com/office/drawing/2014/main" val="10003"/>
                  </a:ext>
                </a:extLst>
              </a:tr>
              <a:tr h="931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Breadboard</a:t>
                      </a:r>
                    </a:p>
                    <a:p>
                      <a:pPr algn="ct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To</a:t>
                      </a:r>
                      <a:r>
                        <a:rPr lang="en-US" baseline="0" dirty="0" smtClean="0">
                          <a:solidFill>
                            <a:schemeClr val="tx1"/>
                          </a:solidFill>
                        </a:rPr>
                        <a:t> put all circuitry properly</a:t>
                      </a:r>
                      <a:endParaRPr lang="en-US" dirty="0" smtClean="0">
                        <a:solidFill>
                          <a:schemeClr val="tx1"/>
                        </a:solidFill>
                      </a:endParaRPr>
                    </a:p>
                    <a:p>
                      <a:pPr algn="ctr"/>
                      <a:endParaRPr lang="en-US" dirty="0">
                        <a:solidFill>
                          <a:schemeClr val="tx1"/>
                        </a:solidFill>
                      </a:endParaRPr>
                    </a:p>
                  </a:txBody>
                  <a:tcPr anchor="ctr"/>
                </a:tc>
                <a:tc>
                  <a:txBody>
                    <a:bodyPr/>
                    <a:lstStyle/>
                    <a:p>
                      <a:pPr algn="ctr"/>
                      <a:endParaRPr lang="en-US" dirty="0">
                        <a:solidFill>
                          <a:schemeClr val="tx1"/>
                        </a:solidFill>
                      </a:endParaRPr>
                    </a:p>
                  </a:txBody>
                  <a:tcPr anchor="ctr"/>
                </a:tc>
                <a:extLst>
                  <a:ext uri="{0D108BD9-81ED-4DB2-BD59-A6C34878D82A}">
                    <a16:rowId xmlns:a16="http://schemas.microsoft.com/office/drawing/2014/main" val="1928975498"/>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264" y="1600718"/>
            <a:ext cx="1392190" cy="100019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175" y="2716233"/>
            <a:ext cx="1379279" cy="9290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149" y="5799261"/>
            <a:ext cx="1447127" cy="81367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2263" y="4766490"/>
            <a:ext cx="1460039" cy="92944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264" y="3874946"/>
            <a:ext cx="1460039" cy="661884"/>
          </a:xfrm>
          <a:prstGeom prst="rect">
            <a:avLst/>
          </a:prstGeom>
        </p:spPr>
      </p:pic>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115755"/>
            <a:ext cx="10058400" cy="1325563"/>
          </a:xfrm>
        </p:spPr>
        <p:txBody>
          <a:bodyPr>
            <a:normAutofit/>
          </a:bodyPr>
          <a:lstStyle/>
          <a:p>
            <a:r>
              <a:rPr lang="en-US" sz="5400" dirty="0" smtClean="0"/>
              <a:t>Software Components Required </a:t>
            </a:r>
            <a:endParaRPr lang="en-US" sz="5400"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763334751"/>
              </p:ext>
            </p:extLst>
          </p:nvPr>
        </p:nvGraphicFramePr>
        <p:xfrm>
          <a:off x="911424" y="1568137"/>
          <a:ext cx="10369151" cy="4957207"/>
        </p:xfrm>
        <a:graphic>
          <a:graphicData uri="http://schemas.openxmlformats.org/drawingml/2006/table">
            <a:tbl>
              <a:tblPr firstRow="1" bandRow="1">
                <a:tableStyleId>{8A107856-5554-42FB-B03E-39F5DBC370BA}</a:tableStyleId>
              </a:tblPr>
              <a:tblGrid>
                <a:gridCol w="2131975">
                  <a:extLst>
                    <a:ext uri="{9D8B030D-6E8A-4147-A177-3AD203B41FA5}">
                      <a16:colId xmlns:a16="http://schemas.microsoft.com/office/drawing/2014/main" val="20000"/>
                    </a:ext>
                  </a:extLst>
                </a:gridCol>
                <a:gridCol w="4118588">
                  <a:extLst>
                    <a:ext uri="{9D8B030D-6E8A-4147-A177-3AD203B41FA5}">
                      <a16:colId xmlns:a16="http://schemas.microsoft.com/office/drawing/2014/main" val="20001"/>
                    </a:ext>
                  </a:extLst>
                </a:gridCol>
                <a:gridCol w="4118588">
                  <a:extLst>
                    <a:ext uri="{9D8B030D-6E8A-4147-A177-3AD203B41FA5}">
                      <a16:colId xmlns:a16="http://schemas.microsoft.com/office/drawing/2014/main" val="3479677752"/>
                    </a:ext>
                  </a:extLst>
                </a:gridCol>
              </a:tblGrid>
              <a:tr h="1284799">
                <a:tc>
                  <a:txBody>
                    <a:bodyPr/>
                    <a:lstStyle/>
                    <a:p>
                      <a:pPr algn="ctr"/>
                      <a:r>
                        <a:rPr lang="en-US" b="0" dirty="0" smtClean="0">
                          <a:solidFill>
                            <a:schemeClr val="tx1"/>
                          </a:solidFill>
                        </a:rPr>
                        <a:t>Arduino</a:t>
                      </a:r>
                      <a:r>
                        <a:rPr lang="en-US" b="0" baseline="0" dirty="0" smtClean="0">
                          <a:solidFill>
                            <a:schemeClr val="tx1"/>
                          </a:solidFill>
                        </a:rPr>
                        <a:t> IDE</a:t>
                      </a:r>
                      <a:endParaRPr lang="en-US" b="0" dirty="0">
                        <a:solidFill>
                          <a:schemeClr val="tx1"/>
                        </a:solidFill>
                      </a:endParaRPr>
                    </a:p>
                  </a:txBody>
                  <a:tcPr anchor="ctr"/>
                </a:tc>
                <a:tc>
                  <a:txBody>
                    <a:bodyPr/>
                    <a:lstStyle/>
                    <a:p>
                      <a:pPr algn="ctr"/>
                      <a:r>
                        <a:rPr lang="en-US" b="0" dirty="0" smtClean="0">
                          <a:solidFill>
                            <a:schemeClr val="tx1"/>
                          </a:solidFill>
                        </a:rPr>
                        <a:t>An</a:t>
                      </a:r>
                      <a:r>
                        <a:rPr lang="en-US" b="0" baseline="0" dirty="0" smtClean="0">
                          <a:solidFill>
                            <a:schemeClr val="tx1"/>
                          </a:solidFill>
                        </a:rPr>
                        <a:t> open source IDE that allows to write and upload code to the Arduino board</a:t>
                      </a:r>
                      <a:endParaRPr lang="en-US" b="0" dirty="0">
                        <a:solidFill>
                          <a:schemeClr val="tx1"/>
                        </a:solidFill>
                      </a:endParaRPr>
                    </a:p>
                  </a:txBody>
                  <a:tcPr anchor="ctr"/>
                </a:tc>
                <a:tc>
                  <a:txBody>
                    <a:bodyPr/>
                    <a:lstStyle/>
                    <a:p>
                      <a:pPr algn="ctr"/>
                      <a:endParaRPr lang="en-US" b="0" dirty="0">
                        <a:solidFill>
                          <a:schemeClr val="tx1"/>
                        </a:solidFill>
                      </a:endParaRPr>
                    </a:p>
                  </a:txBody>
                  <a:tcPr anchor="ctr"/>
                </a:tc>
                <a:extLst>
                  <a:ext uri="{0D108BD9-81ED-4DB2-BD59-A6C34878D82A}">
                    <a16:rowId xmlns:a16="http://schemas.microsoft.com/office/drawing/2014/main" val="10001"/>
                  </a:ext>
                </a:extLst>
              </a:tr>
              <a:tr h="1368152">
                <a:tc>
                  <a:txBody>
                    <a:bodyPr/>
                    <a:lstStyle/>
                    <a:p>
                      <a:pPr algn="ctr"/>
                      <a:r>
                        <a:rPr lang="en-US" b="0" dirty="0" smtClean="0">
                          <a:solidFill>
                            <a:schemeClr val="tx1"/>
                          </a:solidFill>
                        </a:rPr>
                        <a:t>ThinkSpeak</a:t>
                      </a:r>
                      <a:endParaRPr lang="en-US" b="0" dirty="0">
                        <a:solidFill>
                          <a:schemeClr val="tx1"/>
                        </a:solidFill>
                      </a:endParaRPr>
                    </a:p>
                  </a:txBody>
                  <a:tcPr anchor="ctr"/>
                </a:tc>
                <a:tc>
                  <a:txBody>
                    <a:bodyPr/>
                    <a:lstStyle/>
                    <a:p>
                      <a:pPr algn="ctr"/>
                      <a:r>
                        <a:rPr lang="en-US" b="0" dirty="0" smtClean="0">
                          <a:solidFill>
                            <a:schemeClr val="tx1"/>
                          </a:solidFill>
                        </a:rPr>
                        <a:t>An</a:t>
                      </a:r>
                      <a:r>
                        <a:rPr lang="en-US" b="0" baseline="0" dirty="0" smtClean="0">
                          <a:solidFill>
                            <a:schemeClr val="tx1"/>
                          </a:solidFill>
                        </a:rPr>
                        <a:t> IOT analytics platform which allows to store, export, visualize and analyze live data.</a:t>
                      </a:r>
                    </a:p>
                  </a:txBody>
                  <a:tcPr anchor="ctr"/>
                </a:tc>
                <a:tc>
                  <a:txBody>
                    <a:bodyPr/>
                    <a:lstStyle/>
                    <a:p>
                      <a:pPr algn="ctr"/>
                      <a:endParaRPr lang="en-US" b="0" dirty="0">
                        <a:solidFill>
                          <a:schemeClr val="tx1"/>
                        </a:solidFill>
                      </a:endParaRPr>
                    </a:p>
                  </a:txBody>
                  <a:tcPr anchor="ctr"/>
                </a:tc>
                <a:extLst>
                  <a:ext uri="{0D108BD9-81ED-4DB2-BD59-A6C34878D82A}">
                    <a16:rowId xmlns:a16="http://schemas.microsoft.com/office/drawing/2014/main" val="640154558"/>
                  </a:ext>
                </a:extLst>
              </a:tr>
              <a:tr h="1152128">
                <a:tc>
                  <a:txBody>
                    <a:bodyPr/>
                    <a:lstStyle/>
                    <a:p>
                      <a:pPr algn="ctr"/>
                      <a:r>
                        <a:rPr lang="en-US" b="0" dirty="0" smtClean="0">
                          <a:solidFill>
                            <a:schemeClr val="tx1"/>
                          </a:solidFill>
                        </a:rPr>
                        <a:t>Proteus</a:t>
                      </a:r>
                      <a:r>
                        <a:rPr lang="en-US" b="0" baseline="0" dirty="0" smtClean="0">
                          <a:solidFill>
                            <a:schemeClr val="tx1"/>
                          </a:solidFill>
                        </a:rPr>
                        <a:t> Circuit Simulator Software</a:t>
                      </a:r>
                      <a:endParaRPr lang="en-US" b="0" dirty="0">
                        <a:solidFill>
                          <a:schemeClr val="tx1"/>
                        </a:solidFill>
                      </a:endParaRPr>
                    </a:p>
                  </a:txBody>
                  <a:tcPr anchor="ctr"/>
                </a:tc>
                <a:tc>
                  <a:txBody>
                    <a:bodyPr/>
                    <a:lstStyle/>
                    <a:p>
                      <a:pPr algn="ctr"/>
                      <a:r>
                        <a:rPr lang="en-US" b="0" baseline="0" dirty="0" smtClean="0">
                          <a:solidFill>
                            <a:schemeClr val="tx1"/>
                          </a:solidFill>
                        </a:rPr>
                        <a:t>Due to lack of physical components the simulation of project is done in this software</a:t>
                      </a:r>
                    </a:p>
                  </a:txBody>
                  <a:tcPr anchor="ctr"/>
                </a:tc>
                <a:tc>
                  <a:txBody>
                    <a:bodyPr/>
                    <a:lstStyle/>
                    <a:p>
                      <a:pPr algn="ctr"/>
                      <a:endParaRPr lang="en-US" b="0" dirty="0">
                        <a:solidFill>
                          <a:schemeClr val="tx1"/>
                        </a:solidFill>
                      </a:endParaRPr>
                    </a:p>
                  </a:txBody>
                  <a:tcPr anchor="ctr"/>
                </a:tc>
                <a:extLst>
                  <a:ext uri="{0D108BD9-81ED-4DB2-BD59-A6C34878D82A}">
                    <a16:rowId xmlns:a16="http://schemas.microsoft.com/office/drawing/2014/main" val="3769610122"/>
                  </a:ext>
                </a:extLst>
              </a:tr>
              <a:tr h="1152128">
                <a:tc>
                  <a:txBody>
                    <a:bodyPr/>
                    <a:lstStyle/>
                    <a:p>
                      <a:pPr algn="ctr"/>
                      <a:r>
                        <a:rPr lang="en-US" dirty="0" smtClean="0">
                          <a:solidFill>
                            <a:schemeClr val="tx1"/>
                          </a:solidFill>
                        </a:rPr>
                        <a:t>MIT</a:t>
                      </a:r>
                      <a:r>
                        <a:rPr lang="en-US" baseline="0" dirty="0" smtClean="0">
                          <a:solidFill>
                            <a:schemeClr val="tx1"/>
                          </a:solidFill>
                        </a:rPr>
                        <a:t> App Inventor</a:t>
                      </a:r>
                      <a:endParaRPr lang="en-US" dirty="0">
                        <a:solidFill>
                          <a:schemeClr val="tx1"/>
                        </a:solidFill>
                      </a:endParaRPr>
                    </a:p>
                  </a:txBody>
                  <a:tcPr anchor="ctr"/>
                </a:tc>
                <a:tc>
                  <a:txBody>
                    <a:bodyPr/>
                    <a:lstStyle/>
                    <a:p>
                      <a:pPr algn="ctr"/>
                      <a:r>
                        <a:rPr lang="en-US" dirty="0" smtClean="0">
                          <a:solidFill>
                            <a:schemeClr val="tx1"/>
                          </a:solidFill>
                        </a:rPr>
                        <a:t>Easy</a:t>
                      </a:r>
                      <a:r>
                        <a:rPr lang="en-US" baseline="0" dirty="0" smtClean="0">
                          <a:solidFill>
                            <a:schemeClr val="tx1"/>
                          </a:solidFill>
                        </a:rPr>
                        <a:t> app making environment. The app will give accessibility of data on any internet connected device</a:t>
                      </a:r>
                      <a:endParaRPr lang="en-US" dirty="0">
                        <a:solidFill>
                          <a:schemeClr val="tx1"/>
                        </a:solidFill>
                      </a:endParaRPr>
                    </a:p>
                  </a:txBody>
                  <a:tcPr anchor="ctr"/>
                </a:tc>
                <a:tc>
                  <a:txBody>
                    <a:bodyPr/>
                    <a:lstStyle/>
                    <a:p>
                      <a:pPr algn="ctr"/>
                      <a:endParaRPr lang="en-US" dirty="0">
                        <a:solidFill>
                          <a:schemeClr val="tx1"/>
                        </a:solidFill>
                      </a:endParaRPr>
                    </a:p>
                  </a:txBody>
                  <a:tcPr anchor="ctr"/>
                </a:tc>
                <a:extLst>
                  <a:ext uri="{0D108BD9-81ED-4DB2-BD59-A6C34878D82A}">
                    <a16:rowId xmlns:a16="http://schemas.microsoft.com/office/drawing/2014/main" val="10002"/>
                  </a:ext>
                </a:extLst>
              </a:tr>
            </a:tbl>
          </a:graphicData>
        </a:graphic>
      </p:graphicFrame>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36" y="1639630"/>
            <a:ext cx="1872208" cy="114317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6" y="5465703"/>
            <a:ext cx="1861099" cy="99423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36" y="2881811"/>
            <a:ext cx="1872208" cy="127021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36" y="4278848"/>
            <a:ext cx="1872208" cy="996508"/>
          </a:xfrm>
          <a:prstGeom prst="rect">
            <a:avLst/>
          </a:prstGeom>
        </p:spPr>
      </p:pic>
    </p:spTree>
    <p:extLst>
      <p:ext uri="{BB962C8B-B14F-4D97-AF65-F5344CB8AC3E}">
        <p14:creationId xmlns:p14="http://schemas.microsoft.com/office/powerpoint/2010/main" val="11782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1784" y="116632"/>
            <a:ext cx="3096344" cy="1325563"/>
          </a:xfrm>
        </p:spPr>
        <p:txBody>
          <a:bodyPr>
            <a:normAutofit/>
          </a:bodyPr>
          <a:lstStyle/>
          <a:p>
            <a:r>
              <a:rPr lang="en-US" sz="6000" dirty="0" smtClean="0"/>
              <a:t>Circuitry</a:t>
            </a:r>
            <a:endParaRPr lang="en-US" sz="6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416" y="1628800"/>
            <a:ext cx="10369152" cy="5080811"/>
          </a:xfrm>
        </p:spPr>
      </p:pic>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Block Diagram</a:t>
            </a:r>
            <a:endParaRPr lang="en-US" sz="5400" dirty="0"/>
          </a:p>
        </p:txBody>
      </p:sp>
      <p:sp>
        <p:nvSpPr>
          <p:cNvPr id="7" name="Rectangle 6"/>
          <p:cNvSpPr/>
          <p:nvPr/>
        </p:nvSpPr>
        <p:spPr>
          <a:xfrm>
            <a:off x="4273913" y="2031098"/>
            <a:ext cx="1872208" cy="3747078"/>
          </a:xfrm>
          <a:prstGeom prst="rect">
            <a:avLst/>
          </a:prstGeom>
          <a:solidFill>
            <a:srgbClr val="008080"/>
          </a:solidFill>
          <a:ln>
            <a:solidFill>
              <a:srgbClr val="008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8" name="TextBox 7"/>
          <p:cNvSpPr txBox="1"/>
          <p:nvPr/>
        </p:nvSpPr>
        <p:spPr>
          <a:xfrm>
            <a:off x="4302818" y="3333273"/>
            <a:ext cx="1814398" cy="757130"/>
          </a:xfrm>
          <a:prstGeom prst="rect">
            <a:avLst/>
          </a:prstGeom>
          <a:noFill/>
          <a:ln>
            <a:solidFill>
              <a:schemeClr val="bg2"/>
            </a:solidFill>
          </a:ln>
        </p:spPr>
        <p:txBody>
          <a:bodyPr wrap="square" rtlCol="0">
            <a:spAutoFit/>
          </a:bodyPr>
          <a:lstStyle/>
          <a:p>
            <a:pPr algn="ctr">
              <a:lnSpc>
                <a:spcPct val="90000"/>
              </a:lnSpc>
            </a:pPr>
            <a:r>
              <a:rPr lang="en-US" sz="2400" b="1" dirty="0" smtClean="0">
                <a:solidFill>
                  <a:schemeClr val="bg1"/>
                </a:solidFill>
                <a:latin typeface="Arial Rounded MT Bold" panose="020F0704030504030204" pitchFamily="34" charset="0"/>
                <a:cs typeface="Times New Roman" panose="02020603050405020304" pitchFamily="18" charset="0"/>
              </a:rPr>
              <a:t>ARDUINO UNO</a:t>
            </a:r>
            <a:endParaRPr lang="en-IN" sz="2400" b="1" dirty="0" err="1" smtClean="0">
              <a:solidFill>
                <a:schemeClr val="bg1"/>
              </a:solidFill>
              <a:latin typeface="Arial Rounded MT Bold" panose="020F0704030504030204" pitchFamily="34" charset="0"/>
              <a:cs typeface="Times New Roman" panose="02020603050405020304" pitchFamily="18" charset="0"/>
            </a:endParaRPr>
          </a:p>
        </p:txBody>
      </p:sp>
      <p:sp>
        <p:nvSpPr>
          <p:cNvPr id="9" name="Left-Right Arrow 8"/>
          <p:cNvSpPr/>
          <p:nvPr/>
        </p:nvSpPr>
        <p:spPr>
          <a:xfrm>
            <a:off x="6585691" y="2392392"/>
            <a:ext cx="1205387" cy="332904"/>
          </a:xfrm>
          <a:prstGeom prst="leftRightArrow">
            <a:avLst/>
          </a:prstGeom>
          <a:solidFill>
            <a:schemeClr val="tx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10" name="Rectangle 9"/>
          <p:cNvSpPr/>
          <p:nvPr/>
        </p:nvSpPr>
        <p:spPr>
          <a:xfrm>
            <a:off x="8230649" y="2071593"/>
            <a:ext cx="1512168" cy="812094"/>
          </a:xfrm>
          <a:prstGeom prst="rect">
            <a:avLst/>
          </a:prstGeom>
          <a:solidFill>
            <a:srgbClr val="FF9900"/>
          </a:solidFill>
          <a:ln>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latin typeface="Century" panose="02040604050505020304" pitchFamily="18" charset="0"/>
              </a:rPr>
              <a:t>ESP8266 </a:t>
            </a:r>
            <a:endParaRPr lang="en-IN" sz="2000" b="1" dirty="0">
              <a:latin typeface="Century" panose="02040604050505020304" pitchFamily="18" charset="0"/>
            </a:endParaRPr>
          </a:p>
        </p:txBody>
      </p:sp>
      <p:sp>
        <p:nvSpPr>
          <p:cNvPr id="11" name="Right Arrow 10"/>
          <p:cNvSpPr/>
          <p:nvPr/>
        </p:nvSpPr>
        <p:spPr>
          <a:xfrm rot="5400000">
            <a:off x="8665968" y="3234739"/>
            <a:ext cx="792088" cy="288032"/>
          </a:xfrm>
          <a:prstGeom prst="rightArrow">
            <a:avLst/>
          </a:prstGeom>
          <a:solidFill>
            <a:schemeClr val="tx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12" name="Flowchart: Decision 11"/>
          <p:cNvSpPr/>
          <p:nvPr/>
        </p:nvSpPr>
        <p:spPr>
          <a:xfrm>
            <a:off x="7794250" y="3849478"/>
            <a:ext cx="2463732" cy="1102372"/>
          </a:xfrm>
          <a:prstGeom prst="flowChartDecision">
            <a:avLst/>
          </a:prstGeom>
          <a:solidFill>
            <a:srgbClr val="913F91"/>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13" name="TextBox 12"/>
          <p:cNvSpPr txBox="1"/>
          <p:nvPr/>
        </p:nvSpPr>
        <p:spPr>
          <a:xfrm>
            <a:off x="8053900" y="4187420"/>
            <a:ext cx="2016224" cy="424732"/>
          </a:xfrm>
          <a:prstGeom prst="rect">
            <a:avLst/>
          </a:prstGeom>
          <a:noFill/>
          <a:ln>
            <a:noFill/>
          </a:ln>
        </p:spPr>
        <p:txBody>
          <a:bodyPr wrap="square" rtlCol="0">
            <a:spAutoFit/>
          </a:bodyPr>
          <a:lstStyle/>
          <a:p>
            <a:pPr>
              <a:lnSpc>
                <a:spcPct val="90000"/>
              </a:lnSpc>
            </a:pPr>
            <a:r>
              <a:rPr lang="en-US" sz="2400" b="1" dirty="0" smtClean="0">
                <a:latin typeface="Century" panose="02040604050505020304" pitchFamily="18" charset="0"/>
              </a:rPr>
              <a:t>ThingSpeak</a:t>
            </a:r>
            <a:endParaRPr lang="en-IN" sz="2400" b="1" dirty="0" err="1" smtClean="0">
              <a:latin typeface="Century" panose="02040604050505020304" pitchFamily="18" charset="0"/>
            </a:endParaRPr>
          </a:p>
        </p:txBody>
      </p:sp>
      <p:pic>
        <p:nvPicPr>
          <p:cNvPr id="14" name="Picture 13"/>
          <p:cNvPicPr>
            <a:picLocks noChangeAspect="1"/>
          </p:cNvPicPr>
          <p:nvPr/>
        </p:nvPicPr>
        <p:blipFill>
          <a:blip r:embed="rId2"/>
          <a:stretch>
            <a:fillRect/>
          </a:stretch>
        </p:blipFill>
        <p:spPr>
          <a:xfrm rot="2630622">
            <a:off x="9459602" y="5046969"/>
            <a:ext cx="810838" cy="188992"/>
          </a:xfrm>
          <a:prstGeom prst="rect">
            <a:avLst/>
          </a:prstGeom>
        </p:spPr>
      </p:pic>
      <p:pic>
        <p:nvPicPr>
          <p:cNvPr id="15" name="Picture 14"/>
          <p:cNvPicPr>
            <a:picLocks noChangeAspect="1"/>
          </p:cNvPicPr>
          <p:nvPr/>
        </p:nvPicPr>
        <p:blipFill>
          <a:blip r:embed="rId2"/>
          <a:stretch>
            <a:fillRect/>
          </a:stretch>
        </p:blipFill>
        <p:spPr>
          <a:xfrm rot="5400000">
            <a:off x="8647825" y="5371432"/>
            <a:ext cx="810838" cy="188992"/>
          </a:xfrm>
          <a:prstGeom prst="rect">
            <a:avLst/>
          </a:prstGeom>
        </p:spPr>
      </p:pic>
      <p:pic>
        <p:nvPicPr>
          <p:cNvPr id="16" name="Picture 15"/>
          <p:cNvPicPr>
            <a:picLocks noChangeAspect="1"/>
          </p:cNvPicPr>
          <p:nvPr/>
        </p:nvPicPr>
        <p:blipFill>
          <a:blip r:embed="rId2"/>
          <a:stretch>
            <a:fillRect/>
          </a:stretch>
        </p:blipFill>
        <p:spPr>
          <a:xfrm rot="8070128">
            <a:off x="7943406" y="5123125"/>
            <a:ext cx="810838" cy="188992"/>
          </a:xfrm>
          <a:prstGeom prst="rect">
            <a:avLst/>
          </a:prstGeom>
        </p:spPr>
      </p:pic>
      <p:sp>
        <p:nvSpPr>
          <p:cNvPr id="17" name="Flowchart: Document 16"/>
          <p:cNvSpPr/>
          <p:nvPr/>
        </p:nvSpPr>
        <p:spPr>
          <a:xfrm>
            <a:off x="7093738" y="5618895"/>
            <a:ext cx="1213252" cy="504905"/>
          </a:xfrm>
          <a:prstGeom prst="flowChartDocument">
            <a:avLst/>
          </a:pr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18" name="Flowchart: Document 17"/>
          <p:cNvSpPr/>
          <p:nvPr/>
        </p:nvSpPr>
        <p:spPr>
          <a:xfrm>
            <a:off x="8584386" y="6029052"/>
            <a:ext cx="1498483" cy="515900"/>
          </a:xfrm>
          <a:prstGeom prst="flowChartDocument">
            <a:avLst/>
          </a:pr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19" name="Flowchart: Document 18"/>
          <p:cNvSpPr/>
          <p:nvPr/>
        </p:nvSpPr>
        <p:spPr>
          <a:xfrm>
            <a:off x="10390995" y="5536400"/>
            <a:ext cx="1008112" cy="576064"/>
          </a:xfrm>
          <a:prstGeom prst="flowChartDocument">
            <a:avLst/>
          </a:pr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1" name="TextBox 20"/>
          <p:cNvSpPr txBox="1"/>
          <p:nvPr/>
        </p:nvSpPr>
        <p:spPr>
          <a:xfrm>
            <a:off x="8534611" y="6029052"/>
            <a:ext cx="1598031" cy="424732"/>
          </a:xfrm>
          <a:prstGeom prst="rect">
            <a:avLst/>
          </a:prstGeom>
          <a:noFill/>
          <a:ln>
            <a:noFill/>
          </a:ln>
        </p:spPr>
        <p:txBody>
          <a:bodyPr wrap="square" rtlCol="0">
            <a:spAutoFit/>
          </a:bodyPr>
          <a:lstStyle/>
          <a:p>
            <a:pPr>
              <a:lnSpc>
                <a:spcPct val="90000"/>
              </a:lnSpc>
            </a:pPr>
            <a:r>
              <a:rPr lang="en-US" b="1" dirty="0" smtClean="0">
                <a:latin typeface="Century" panose="02040604050505020304" pitchFamily="18" charset="0"/>
              </a:rPr>
              <a:t>Visualization</a:t>
            </a:r>
            <a:r>
              <a:rPr lang="en-US" sz="2400" b="1" dirty="0" smtClean="0">
                <a:latin typeface="Century" panose="02040604050505020304" pitchFamily="18" charset="0"/>
              </a:rPr>
              <a:t> </a:t>
            </a:r>
            <a:endParaRPr lang="en-IN" sz="2400" b="1" dirty="0" err="1" smtClean="0">
              <a:latin typeface="Century" panose="02040604050505020304" pitchFamily="18" charset="0"/>
            </a:endParaRPr>
          </a:p>
        </p:txBody>
      </p:sp>
      <p:sp>
        <p:nvSpPr>
          <p:cNvPr id="22" name="TextBox 21"/>
          <p:cNvSpPr txBox="1"/>
          <p:nvPr/>
        </p:nvSpPr>
        <p:spPr>
          <a:xfrm>
            <a:off x="10416480" y="5568794"/>
            <a:ext cx="1008112" cy="424732"/>
          </a:xfrm>
          <a:prstGeom prst="rect">
            <a:avLst/>
          </a:prstGeom>
          <a:noFill/>
          <a:ln>
            <a:noFill/>
          </a:ln>
        </p:spPr>
        <p:txBody>
          <a:bodyPr wrap="square" rtlCol="0">
            <a:spAutoFit/>
          </a:bodyPr>
          <a:lstStyle/>
          <a:p>
            <a:pPr>
              <a:lnSpc>
                <a:spcPct val="90000"/>
              </a:lnSpc>
            </a:pPr>
            <a:r>
              <a:rPr lang="en-US" b="1" dirty="0" smtClean="0">
                <a:latin typeface="Century" panose="02040604050505020304" pitchFamily="18" charset="0"/>
              </a:rPr>
              <a:t>Export</a:t>
            </a:r>
            <a:r>
              <a:rPr lang="en-US" sz="2400" b="1" dirty="0" smtClean="0">
                <a:latin typeface="Century" panose="02040604050505020304" pitchFamily="18" charset="0"/>
              </a:rPr>
              <a:t> </a:t>
            </a:r>
            <a:endParaRPr lang="en-IN" sz="2400" b="1" dirty="0" err="1" smtClean="0">
              <a:latin typeface="Century" panose="02040604050505020304" pitchFamily="18" charset="0"/>
            </a:endParaRPr>
          </a:p>
        </p:txBody>
      </p:sp>
      <p:sp>
        <p:nvSpPr>
          <p:cNvPr id="23" name="TextBox 22"/>
          <p:cNvSpPr txBox="1"/>
          <p:nvPr/>
        </p:nvSpPr>
        <p:spPr>
          <a:xfrm>
            <a:off x="7096923" y="5575733"/>
            <a:ext cx="1215084" cy="424732"/>
          </a:xfrm>
          <a:prstGeom prst="rect">
            <a:avLst/>
          </a:prstGeom>
          <a:noFill/>
          <a:ln>
            <a:noFill/>
          </a:ln>
        </p:spPr>
        <p:txBody>
          <a:bodyPr wrap="square" rtlCol="0">
            <a:spAutoFit/>
          </a:bodyPr>
          <a:lstStyle/>
          <a:p>
            <a:pPr>
              <a:lnSpc>
                <a:spcPct val="90000"/>
              </a:lnSpc>
            </a:pPr>
            <a:r>
              <a:rPr lang="en-US" b="1" dirty="0" smtClean="0">
                <a:latin typeface="Century" panose="02040604050505020304" pitchFamily="18" charset="0"/>
              </a:rPr>
              <a:t>Analytics</a:t>
            </a:r>
            <a:r>
              <a:rPr lang="en-US" sz="2400" b="1" dirty="0" smtClean="0">
                <a:latin typeface="Century" panose="02040604050505020304" pitchFamily="18" charset="0"/>
              </a:rPr>
              <a:t> </a:t>
            </a:r>
            <a:endParaRPr lang="en-IN" sz="2400" b="1" dirty="0" err="1" smtClean="0">
              <a:latin typeface="Century" panose="02040604050505020304" pitchFamily="18" charset="0"/>
            </a:endParaRPr>
          </a:p>
        </p:txBody>
      </p:sp>
      <p:pic>
        <p:nvPicPr>
          <p:cNvPr id="24" name="Picture 23"/>
          <p:cNvPicPr>
            <a:picLocks noChangeAspect="1"/>
          </p:cNvPicPr>
          <p:nvPr/>
        </p:nvPicPr>
        <p:blipFill>
          <a:blip r:embed="rId2"/>
          <a:stretch>
            <a:fillRect/>
          </a:stretch>
        </p:blipFill>
        <p:spPr>
          <a:xfrm>
            <a:off x="3217459" y="2558844"/>
            <a:ext cx="810838" cy="188992"/>
          </a:xfrm>
          <a:prstGeom prst="rect">
            <a:avLst/>
          </a:prstGeom>
        </p:spPr>
      </p:pic>
      <p:pic>
        <p:nvPicPr>
          <p:cNvPr id="25" name="Picture 24"/>
          <p:cNvPicPr>
            <a:picLocks noChangeAspect="1"/>
          </p:cNvPicPr>
          <p:nvPr/>
        </p:nvPicPr>
        <p:blipFill>
          <a:blip r:embed="rId2"/>
          <a:stretch>
            <a:fillRect/>
          </a:stretch>
        </p:blipFill>
        <p:spPr>
          <a:xfrm rot="10800000">
            <a:off x="3217459" y="4673238"/>
            <a:ext cx="810838" cy="188992"/>
          </a:xfrm>
          <a:prstGeom prst="rect">
            <a:avLst/>
          </a:prstGeom>
        </p:spPr>
      </p:pic>
      <p:sp>
        <p:nvSpPr>
          <p:cNvPr id="26" name="Oval 25"/>
          <p:cNvSpPr/>
          <p:nvPr/>
        </p:nvSpPr>
        <p:spPr>
          <a:xfrm>
            <a:off x="1347933" y="2238968"/>
            <a:ext cx="1584176" cy="908341"/>
          </a:xfrm>
          <a:prstGeom prst="ellipse">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7" name="Oval 26"/>
          <p:cNvSpPr/>
          <p:nvPr/>
        </p:nvSpPr>
        <p:spPr>
          <a:xfrm>
            <a:off x="1343545" y="4437498"/>
            <a:ext cx="1584176" cy="629585"/>
          </a:xfrm>
          <a:prstGeom prst="ellipse">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8" name="TextBox 27"/>
          <p:cNvSpPr txBox="1"/>
          <p:nvPr/>
        </p:nvSpPr>
        <p:spPr>
          <a:xfrm>
            <a:off x="1401783" y="2372065"/>
            <a:ext cx="1747183" cy="590931"/>
          </a:xfrm>
          <a:prstGeom prst="rect">
            <a:avLst/>
          </a:prstGeom>
          <a:noFill/>
          <a:ln>
            <a:noFill/>
          </a:ln>
        </p:spPr>
        <p:txBody>
          <a:bodyPr wrap="square" rtlCol="0">
            <a:spAutoFit/>
          </a:bodyPr>
          <a:lstStyle/>
          <a:p>
            <a:pPr>
              <a:lnSpc>
                <a:spcPct val="90000"/>
              </a:lnSpc>
            </a:pPr>
            <a:r>
              <a:rPr lang="en-US" b="1" dirty="0" smtClean="0">
                <a:latin typeface="Century" panose="02040604050505020304" pitchFamily="18" charset="0"/>
              </a:rPr>
              <a:t>Heartbeat Pulse Sensor</a:t>
            </a:r>
            <a:endParaRPr lang="en-IN" b="1" dirty="0" err="1" smtClean="0">
              <a:latin typeface="Century" panose="02040604050505020304" pitchFamily="18" charset="0"/>
            </a:endParaRPr>
          </a:p>
        </p:txBody>
      </p:sp>
      <p:sp>
        <p:nvSpPr>
          <p:cNvPr id="29" name="TextBox 28"/>
          <p:cNvSpPr txBox="1"/>
          <p:nvPr/>
        </p:nvSpPr>
        <p:spPr>
          <a:xfrm>
            <a:off x="1682171" y="4476152"/>
            <a:ext cx="1386701" cy="590931"/>
          </a:xfrm>
          <a:prstGeom prst="rect">
            <a:avLst/>
          </a:prstGeom>
          <a:noFill/>
          <a:ln>
            <a:noFill/>
          </a:ln>
        </p:spPr>
        <p:txBody>
          <a:bodyPr wrap="square" rtlCol="0">
            <a:spAutoFit/>
          </a:bodyPr>
          <a:lstStyle/>
          <a:p>
            <a:pPr>
              <a:lnSpc>
                <a:spcPct val="90000"/>
              </a:lnSpc>
            </a:pPr>
            <a:r>
              <a:rPr lang="en-US" b="1" dirty="0" smtClean="0">
                <a:latin typeface="Century" panose="02040604050505020304" pitchFamily="18" charset="0"/>
              </a:rPr>
              <a:t>LCD Screen</a:t>
            </a:r>
            <a:endParaRPr lang="en-IN" b="1" dirty="0" err="1" smtClean="0">
              <a:latin typeface="Century" panose="02040604050505020304" pitchFamily="18" charset="0"/>
            </a:endParaRPr>
          </a:p>
        </p:txBody>
      </p:sp>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361</TotalTime>
  <Words>717</Words>
  <Application>Microsoft Office PowerPoint</Application>
  <PresentationFormat>Widescreen</PresentationFormat>
  <Paragraphs>114</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Rounded MT Bold</vt:lpstr>
      <vt:lpstr>Century</vt:lpstr>
      <vt:lpstr>Franklin Gothic Medium</vt:lpstr>
      <vt:lpstr>Gill Sans MT</vt:lpstr>
      <vt:lpstr>Times New Roman</vt:lpstr>
      <vt:lpstr>Wingdings</vt:lpstr>
      <vt:lpstr>Medical Design 16x9</vt:lpstr>
      <vt:lpstr>Heartbeat Monitoring System</vt:lpstr>
      <vt:lpstr>Contents </vt:lpstr>
      <vt:lpstr>Introduction </vt:lpstr>
      <vt:lpstr>About The Project </vt:lpstr>
      <vt:lpstr>Online Simulation intricacy </vt:lpstr>
      <vt:lpstr>Hardware Components Required </vt:lpstr>
      <vt:lpstr>Software Components Required </vt:lpstr>
      <vt:lpstr>Circuitry</vt:lpstr>
      <vt:lpstr>Block Diagram</vt:lpstr>
      <vt:lpstr>Code Implementation </vt:lpstr>
      <vt:lpstr>Code Implementation </vt:lpstr>
      <vt:lpstr>Flowchart of code </vt:lpstr>
      <vt:lpstr>Further extension </vt:lpstr>
      <vt:lpstr>Further extension </vt:lpstr>
      <vt:lpstr>A very quick Simulation video on Proteus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Heartbeat Monitoring System</dc:title>
  <dc:creator>Utkarsh</dc:creator>
  <cp:lastModifiedBy>Utkarsh</cp:lastModifiedBy>
  <cp:revision>40</cp:revision>
  <dcterms:created xsi:type="dcterms:W3CDTF">2021-04-13T12:17:25Z</dcterms:created>
  <dcterms:modified xsi:type="dcterms:W3CDTF">2021-04-24T06:43:18Z</dcterms:modified>
</cp:coreProperties>
</file>